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62" r:id="rId1"/>
  </p:sldMasterIdLst>
  <p:notesMasterIdLst>
    <p:notesMasterId r:id="rId15"/>
  </p:notesMasterIdLst>
  <p:handoutMasterIdLst>
    <p:handoutMasterId r:id="rId16"/>
  </p:handoutMasterIdLst>
  <p:sldIdLst>
    <p:sldId id="256" r:id="rId2"/>
    <p:sldId id="371" r:id="rId3"/>
    <p:sldId id="389" r:id="rId4"/>
    <p:sldId id="376" r:id="rId5"/>
    <p:sldId id="388" r:id="rId6"/>
    <p:sldId id="415" r:id="rId7"/>
    <p:sldId id="417" r:id="rId8"/>
    <p:sldId id="418" r:id="rId9"/>
    <p:sldId id="426" r:id="rId10"/>
    <p:sldId id="427" r:id="rId11"/>
    <p:sldId id="424" r:id="rId12"/>
    <p:sldId id="428" r:id="rId13"/>
    <p:sldId id="423" r:id="rId14"/>
  </p:sldIdLst>
  <p:sldSz cx="12192000" cy="6858000"/>
  <p:notesSz cx="6858000" cy="9144000"/>
  <p:embeddedFontLst>
    <p:embeddedFont>
      <p:font typeface="나눔고딕 ExtraBold" panose="020B0600000101010101" charset="-127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Wingdings 2" panose="05020102010507070707" pitchFamily="18" charset="2"/>
      <p:regular r:id="rId24"/>
    </p:embeddedFont>
    <p:embeddedFont>
      <p:font typeface="Arial Black" panose="020B0A04020102020204" pitchFamily="34" charset="0"/>
      <p:bold r:id="rId25"/>
    </p:embeddedFont>
    <p:embeddedFont>
      <p:font typeface="Adobe Fan Heiti Std B" panose="020B0700000000000000" charset="-128"/>
      <p:bold r:id="rId26"/>
    </p:embeddedFont>
    <p:embeddedFont>
      <p:font typeface="tvN 즐거운이야기 Bold" panose="02020603020101020101" pitchFamily="18" charset="-127"/>
      <p:regular r:id="rId27"/>
    </p:embeddedFont>
    <p:embeddedFont>
      <p:font typeface="MS PGothic" panose="020B0600070205080204" pitchFamily="34" charset="-128"/>
      <p:regular r:id="rId28"/>
    </p:embeddedFont>
    <p:embeddedFont>
      <p:font typeface="고도 B" panose="02000503000000020004" pitchFamily="2" charset="-127"/>
      <p:regular r:id="rId29"/>
    </p:embeddedFont>
    <p:embeddedFont>
      <p:font typeface="비비트리손글씨체_B" panose="02020603020101020101" pitchFamily="18" charset="-127"/>
      <p:regular r:id="rId30"/>
    </p:embeddedFont>
    <p:embeddedFont>
      <p:font typeface="나눔고딕" panose="020B0600000101010101" charset="-127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70C5"/>
    <a:srgbClr val="F29C21"/>
    <a:srgbClr val="6600FF"/>
    <a:srgbClr val="C98321"/>
    <a:srgbClr val="FFFFFF"/>
    <a:srgbClr val="FFFEFD"/>
    <a:srgbClr val="9966FF"/>
    <a:srgbClr val="9999FF"/>
    <a:srgbClr val="CC99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2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9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5F30E-0584-47AC-BF2C-E3CDDB1E7CD7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B7897-337A-4190-80DA-043318FA1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072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C2525-1EAA-4A7D-9417-7C309D734ED8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5E76C-0C32-4050-8295-156F6BFFE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173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3347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59757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37265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1291903" y="32313"/>
            <a:ext cx="793260" cy="825239"/>
            <a:chOff x="6795481" y="2288234"/>
            <a:chExt cx="1277510" cy="1329012"/>
          </a:xfrm>
        </p:grpSpPr>
        <p:pic>
          <p:nvPicPr>
            <p:cNvPr id="9" name="Picture 4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4" t="7074" r="7072" b="8035"/>
            <a:stretch/>
          </p:blipFill>
          <p:spPr bwMode="auto">
            <a:xfrm>
              <a:off x="6795481" y="2288234"/>
              <a:ext cx="1208857" cy="120885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 rot="18900000">
              <a:off x="7696689" y="3096231"/>
              <a:ext cx="376302" cy="521015"/>
            </a:xfrm>
            <a:prstGeom prst="rect">
              <a:avLst/>
            </a:prstGeom>
            <a:solidFill>
              <a:srgbClr val="C98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6832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97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78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139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41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541922"/>
            <a:ext cx="12192000" cy="28054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59757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50892" y="3466808"/>
            <a:ext cx="5541108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54D604-ABCB-42A4-87F8-8C77E51636BF}"/>
              </a:ext>
            </a:extLst>
          </p:cNvPr>
          <p:cNvSpPr/>
          <p:nvPr userDrawn="1"/>
        </p:nvSpPr>
        <p:spPr>
          <a:xfrm>
            <a:off x="0" y="0"/>
            <a:ext cx="12192000" cy="541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11291903" y="32313"/>
            <a:ext cx="793260" cy="825239"/>
            <a:chOff x="6795481" y="2288234"/>
            <a:chExt cx="1277510" cy="1329012"/>
          </a:xfrm>
        </p:grpSpPr>
        <p:pic>
          <p:nvPicPr>
            <p:cNvPr id="17" name="Picture 4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4" t="7074" r="7072" b="8035"/>
            <a:stretch/>
          </p:blipFill>
          <p:spPr bwMode="auto">
            <a:xfrm>
              <a:off x="6795481" y="2288234"/>
              <a:ext cx="1208857" cy="120885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 rot="18900000">
              <a:off x="7696689" y="3096231"/>
              <a:ext cx="376302" cy="521015"/>
            </a:xfrm>
            <a:prstGeom prst="rect">
              <a:avLst/>
            </a:prstGeom>
            <a:solidFill>
              <a:srgbClr val="C98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5605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19139"/>
            <a:ext cx="10515600" cy="5227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127" y="1097280"/>
            <a:ext cx="10515600" cy="5082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MS PGothic" panose="020B0600070205080204" pitchFamily="34" charset="-128"/>
                <a:ea typeface="나눔고딕" panose="020D0604000000000000" pitchFamily="50" charset="-127"/>
              </a:defRPr>
            </a:lvl1pPr>
            <a:lvl2pPr>
              <a:defRPr sz="1800">
                <a:latin typeface="MS PGothic" panose="020B0600070205080204" pitchFamily="34" charset="-128"/>
                <a:ea typeface="나눔고딕" panose="020D0604000000000000" pitchFamily="50" charset="-127"/>
              </a:defRPr>
            </a:lvl2pPr>
            <a:lvl3pPr>
              <a:defRPr sz="1600">
                <a:latin typeface="MS PGothic" panose="020B0600070205080204" pitchFamily="34" charset="-128"/>
                <a:ea typeface="나눔고딕" panose="020D0604000000000000" pitchFamily="50" charset="-127"/>
              </a:defRPr>
            </a:lvl3pPr>
            <a:lvl4pPr>
              <a:defRPr sz="1400">
                <a:latin typeface="MS PGothic" panose="020B0600070205080204" pitchFamily="34" charset="-128"/>
                <a:ea typeface="나눔고딕" panose="020D0604000000000000" pitchFamily="50" charset="-127"/>
              </a:defRPr>
            </a:lvl4pPr>
            <a:lvl5pPr>
              <a:defRPr sz="1400">
                <a:latin typeface="MS PGothic" panose="020B0600070205080204" pitchFamily="34" charset="-128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1976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 flipV="1">
            <a:off x="6927" y="3732414"/>
            <a:ext cx="12192000" cy="3125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S PGothic" panose="020B060007020508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19139"/>
            <a:ext cx="10515600" cy="5227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latin typeface="MS PGothic" panose="020B0600070205080204" pitchFamily="34" charset="-128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127" y="3873731"/>
            <a:ext cx="10515600" cy="23064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MS PGothic" panose="020B0600070205080204" pitchFamily="34" charset="-128"/>
                <a:ea typeface="나눔고딕" panose="020D0604000000000000" pitchFamily="50" charset="-127"/>
              </a:defRPr>
            </a:lvl1pPr>
            <a:lvl2pPr>
              <a:defRPr sz="1800">
                <a:latin typeface="MS PGothic" panose="020B0600070205080204" pitchFamily="34" charset="-128"/>
                <a:ea typeface="나눔고딕" panose="020D0604000000000000" pitchFamily="50" charset="-127"/>
              </a:defRPr>
            </a:lvl2pPr>
            <a:lvl3pPr>
              <a:defRPr sz="1600">
                <a:latin typeface="MS PGothic" panose="020B0600070205080204" pitchFamily="34" charset="-128"/>
                <a:ea typeface="나눔고딕" panose="020D0604000000000000" pitchFamily="50" charset="-127"/>
              </a:defRPr>
            </a:lvl3pPr>
            <a:lvl4pPr>
              <a:defRPr sz="1400">
                <a:latin typeface="MS PGothic" panose="020B0600070205080204" pitchFamily="34" charset="-128"/>
                <a:ea typeface="나눔고딕" panose="020D0604000000000000" pitchFamily="50" charset="-127"/>
              </a:defRPr>
            </a:lvl4pPr>
            <a:lvl5pPr>
              <a:defRPr sz="1400">
                <a:latin typeface="MS PGothic" panose="020B0600070205080204" pitchFamily="34" charset="-128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S PGothic" panose="020B0600070205080204" pitchFamily="34" charset="-128"/>
              </a:defRPr>
            </a:lvl1pPr>
          </a:lstStyle>
          <a:p>
            <a:fld id="{20616150-A54A-4A55-9A46-88453B9062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354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536766"/>
            <a:ext cx="10515600" cy="28512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 b="0">
                <a:latin typeface="MS PGothic" panose="020B0600070205080204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387975"/>
            <a:ext cx="10515600" cy="266484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MS PGothic" panose="020B0600070205080204" pitchFamily="34" charset="-128"/>
              </a:defRPr>
            </a:lvl1pPr>
          </a:lstStyle>
          <a:p>
            <a:fld id="{20616150-A54A-4A55-9A46-88453B9062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747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928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/>
              <a:t>eTOYLab &amp; JACKSTREE</a:t>
            </a:r>
            <a:endParaRPr lang="ko-KR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795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928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902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err="1"/>
              <a:t>eTOYLab</a:t>
            </a:r>
            <a:r>
              <a:rPr lang="en-US" altLang="ko-KR" dirty="0"/>
              <a:t> &amp; JACKSTREE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7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eTOYLab &amp; JACKSTREE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394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 userDrawn="1"/>
        </p:nvSpPr>
        <p:spPr>
          <a:xfrm flipV="1">
            <a:off x="0" y="6529270"/>
            <a:ext cx="12192000" cy="328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 userDrawn="1"/>
        </p:nvSpPr>
        <p:spPr>
          <a:xfrm flipV="1">
            <a:off x="0" y="0"/>
            <a:ext cx="12192000" cy="541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19139"/>
            <a:ext cx="10515600" cy="522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906088"/>
            <a:ext cx="10515600" cy="5274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928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16150-A54A-4A55-9A46-88453B9062D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11291903" y="32313"/>
            <a:ext cx="793260" cy="825239"/>
            <a:chOff x="6795481" y="2288234"/>
            <a:chExt cx="1277510" cy="1329012"/>
          </a:xfrm>
        </p:grpSpPr>
        <p:pic>
          <p:nvPicPr>
            <p:cNvPr id="15" name="Picture 4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4" t="7074" r="7072" b="8035"/>
            <a:stretch/>
          </p:blipFill>
          <p:spPr bwMode="auto">
            <a:xfrm>
              <a:off x="6795481" y="2288234"/>
              <a:ext cx="1208857" cy="120885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직사각형 19"/>
            <p:cNvSpPr/>
            <p:nvPr/>
          </p:nvSpPr>
          <p:spPr>
            <a:xfrm rot="18900000">
              <a:off x="7696689" y="3096231"/>
              <a:ext cx="376302" cy="521015"/>
            </a:xfrm>
            <a:prstGeom prst="rect">
              <a:avLst/>
            </a:prstGeom>
            <a:solidFill>
              <a:srgbClr val="C98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257453" y="6570523"/>
            <a:ext cx="3684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프로젝트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이현정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노현우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0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정연섭</a:t>
            </a:r>
            <a:endParaRPr lang="ko-KR" altLang="en-US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921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5" r:id="rId2"/>
    <p:sldLayoutId id="2147483764" r:id="rId3"/>
    <p:sldLayoutId id="214748377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6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3999" y="3801543"/>
            <a:ext cx="9086335" cy="1655762"/>
          </a:xfrm>
        </p:spPr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조장</a:t>
            </a:r>
            <a:r>
              <a:rPr lang="en-US" altLang="ko-KR" dirty="0" smtClean="0"/>
              <a:t>]</a:t>
            </a:r>
            <a:r>
              <a:rPr lang="ko-KR" altLang="en-US" dirty="0" smtClean="0"/>
              <a:t>이효정</a:t>
            </a: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조원</a:t>
            </a:r>
            <a:r>
              <a:rPr lang="en-US" altLang="ko-KR" dirty="0" smtClean="0"/>
              <a:t>]</a:t>
            </a:r>
            <a:r>
              <a:rPr lang="ko-KR" altLang="en-US" dirty="0" smtClean="0"/>
              <a:t>노현우</a:t>
            </a:r>
            <a:endParaRPr lang="en-US" altLang="ko-KR" dirty="0" smtClean="0"/>
          </a:p>
          <a:p>
            <a:r>
              <a:rPr lang="ko-KR" altLang="en-US" dirty="0" smtClean="0"/>
              <a:t>정연섭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185189" y="6542302"/>
            <a:ext cx="1425145" cy="253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 rot="10513135">
            <a:off x="2705494" y="1056308"/>
            <a:ext cx="132917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 b="1" dirty="0">
                <a:solidFill>
                  <a:srgbClr val="F29C21"/>
                </a:solidFill>
                <a:latin typeface="비비트리손글씨체_B" panose="02020603020101020101" pitchFamily="18" charset="-127"/>
                <a:ea typeface="비비트리손글씨체_B" panose="02020603020101020101" pitchFamily="18" charset="-127"/>
              </a:rPr>
              <a:t>S</a:t>
            </a:r>
            <a:endParaRPr lang="ko-KR" altLang="en-US" sz="1600" b="1" dirty="0" smtClean="0">
              <a:solidFill>
                <a:srgbClr val="F29C21"/>
              </a:solidFill>
              <a:latin typeface="비비트리손글씨체_B" panose="02020603020101020101" pitchFamily="18" charset="-127"/>
              <a:ea typeface="비비트리손글씨체_B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593006" y="2005696"/>
            <a:ext cx="1680946" cy="1748712"/>
            <a:chOff x="6795481" y="2288234"/>
            <a:chExt cx="1277510" cy="1329012"/>
          </a:xfrm>
        </p:grpSpPr>
        <p:pic>
          <p:nvPicPr>
            <p:cNvPr id="11" name="Picture 4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4" t="7074" r="7072" b="8035"/>
            <a:stretch/>
          </p:blipFill>
          <p:spPr bwMode="auto">
            <a:xfrm>
              <a:off x="6795481" y="2288234"/>
              <a:ext cx="1208857" cy="120885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 rot="18900000">
              <a:off x="7696689" y="3096231"/>
              <a:ext cx="376302" cy="521015"/>
            </a:xfrm>
            <a:prstGeom prst="rect">
              <a:avLst/>
            </a:prstGeom>
            <a:solidFill>
              <a:srgbClr val="C98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525" y="1620595"/>
            <a:ext cx="10581843" cy="2004051"/>
          </a:xfrm>
        </p:spPr>
        <p:txBody>
          <a:bodyPr>
            <a:normAutofit/>
          </a:bodyPr>
          <a:lstStyle/>
          <a:p>
            <a:r>
              <a:rPr lang="en-US" altLang="ko-KR" sz="8800" dirty="0" smtClean="0">
                <a:solidFill>
                  <a:srgbClr val="6600FF"/>
                </a:solidFill>
              </a:rPr>
              <a:t> </a:t>
            </a:r>
            <a:r>
              <a:rPr lang="en-US" altLang="ko-KR" sz="10000" dirty="0" smtClean="0">
                <a:solidFill>
                  <a:schemeClr val="accent4"/>
                </a:solidFill>
              </a:rPr>
              <a:t>   </a:t>
            </a:r>
            <a:r>
              <a:rPr lang="en-US" altLang="ko-KR" sz="8800" dirty="0" smtClean="0"/>
              <a:t>ketch    </a:t>
            </a:r>
            <a:r>
              <a:rPr lang="en-US" altLang="ko-KR" sz="8800" dirty="0" err="1" smtClean="0"/>
              <a:t>uiz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90872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86E08BC-3698-4D8C-A5BC-0CAE775A0400}"/>
              </a:ext>
            </a:extLst>
          </p:cNvPr>
          <p:cNvSpPr/>
          <p:nvPr/>
        </p:nvSpPr>
        <p:spPr>
          <a:xfrm>
            <a:off x="845127" y="961292"/>
            <a:ext cx="10892782" cy="5355532"/>
          </a:xfrm>
          <a:prstGeom prst="roundRect">
            <a:avLst>
              <a:gd name="adj" fmla="val 7744"/>
            </a:avLst>
          </a:prstGeom>
          <a:pattFill prst="dkUpDiag">
            <a:fgClr>
              <a:schemeClr val="bg1">
                <a:lumMod val="95000"/>
              </a:schemeClr>
            </a:fgClr>
            <a:bgClr>
              <a:srgbClr val="EAEAEA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731" y="1331712"/>
            <a:ext cx="5944963" cy="4634082"/>
          </a:xfrm>
          <a:prstGeom prst="rect">
            <a:avLst/>
          </a:prstGeom>
        </p:spPr>
      </p:pic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</a:rPr>
              <a:t>프로그램 화면</a:t>
            </a:r>
            <a:endParaRPr lang="ko-KR" altLang="en-US" dirty="0">
              <a:latin typeface="나눔고딕 ExtraBold" panose="020D0904000000000000" pitchFamily="50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392BA0D6-E073-4B71-BA0A-7FA3D41C7FF9}"/>
              </a:ext>
            </a:extLst>
          </p:cNvPr>
          <p:cNvSpPr/>
          <p:nvPr/>
        </p:nvSpPr>
        <p:spPr>
          <a:xfrm>
            <a:off x="459116" y="660653"/>
            <a:ext cx="3282460" cy="552328"/>
          </a:xfrm>
          <a:prstGeom prst="roundRect">
            <a:avLst>
              <a:gd name="adj" fmla="val 30634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US" altLang="ko-KR" sz="1600" b="1" dirty="0" smtClean="0">
                <a:solidFill>
                  <a:schemeClr val="bg1">
                    <a:lumMod val="95000"/>
                  </a:schemeClr>
                </a:solidFill>
              </a:rPr>
              <a:t>3. </a:t>
            </a:r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</a:rPr>
              <a:t>게임방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모서리가 둥근 직사각형 7">
            <a:extLst>
              <a:ext uri="{FF2B5EF4-FFF2-40B4-BE49-F238E27FC236}">
                <a16:creationId xmlns:a16="http://schemas.microsoft.com/office/drawing/2014/main" id="{ECF8B3E4-5505-4139-B074-45266E2EDEDE}"/>
              </a:ext>
            </a:extLst>
          </p:cNvPr>
          <p:cNvSpPr/>
          <p:nvPr/>
        </p:nvSpPr>
        <p:spPr>
          <a:xfrm>
            <a:off x="7650970" y="1212981"/>
            <a:ext cx="3735738" cy="4856125"/>
          </a:xfrm>
          <a:prstGeom prst="roundRect">
            <a:avLst>
              <a:gd name="adj" fmla="val 57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CB5D0C-A990-4437-82AC-4A72421A72C0}"/>
              </a:ext>
            </a:extLst>
          </p:cNvPr>
          <p:cNvSpPr txBox="1"/>
          <p:nvPr/>
        </p:nvSpPr>
        <p:spPr>
          <a:xfrm>
            <a:off x="7748072" y="1212981"/>
            <a:ext cx="354525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게임 방 </a:t>
            </a:r>
            <a:endParaRPr lang="en-US" altLang="ko-KR" sz="1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타임 게이지 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출제 문제 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그림 그리기 영역 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출제자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그림 보이기 영역 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일반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채팅 영역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참여 인원 정답 정보 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9FA1DD4-A705-42D8-ADA1-CF5E0877F418}"/>
              </a:ext>
            </a:extLst>
          </p:cNvPr>
          <p:cNvSpPr/>
          <p:nvPr/>
        </p:nvSpPr>
        <p:spPr>
          <a:xfrm>
            <a:off x="1136282" y="5527566"/>
            <a:ext cx="261282" cy="261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FD7DC48-33A4-4DCE-8C91-4084B2EEB371}"/>
              </a:ext>
            </a:extLst>
          </p:cNvPr>
          <p:cNvSpPr/>
          <p:nvPr/>
        </p:nvSpPr>
        <p:spPr>
          <a:xfrm>
            <a:off x="6365844" y="3108991"/>
            <a:ext cx="261282" cy="261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5428057-F180-4036-A0D1-301412A2BB12}"/>
              </a:ext>
            </a:extLst>
          </p:cNvPr>
          <p:cNvSpPr/>
          <p:nvPr/>
        </p:nvSpPr>
        <p:spPr>
          <a:xfrm>
            <a:off x="1783123" y="1632351"/>
            <a:ext cx="261282" cy="261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D197439-9D30-4625-9298-E0AF4323DC4C}"/>
              </a:ext>
            </a:extLst>
          </p:cNvPr>
          <p:cNvSpPr/>
          <p:nvPr/>
        </p:nvSpPr>
        <p:spPr>
          <a:xfrm>
            <a:off x="3484064" y="3239632"/>
            <a:ext cx="261282" cy="261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1E080F4-FB87-46B0-9812-6E31034A3637}"/>
              </a:ext>
            </a:extLst>
          </p:cNvPr>
          <p:cNvSpPr/>
          <p:nvPr/>
        </p:nvSpPr>
        <p:spPr>
          <a:xfrm>
            <a:off x="3480294" y="1452760"/>
            <a:ext cx="261282" cy="261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42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063" y="1258392"/>
            <a:ext cx="5944963" cy="463408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845127" y="19139"/>
            <a:ext cx="10515600" cy="522783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</a:rPr>
              <a:t>시연</a:t>
            </a:r>
            <a:endParaRPr lang="ko-KR" altLang="en-US" dirty="0">
              <a:latin typeface="나눔고딕 ExtraBold" panose="020D0904000000000000" pitchFamily="50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260788" y="2207342"/>
            <a:ext cx="2326444" cy="2420231"/>
            <a:chOff x="6795481" y="2288234"/>
            <a:chExt cx="1277510" cy="1329012"/>
          </a:xfrm>
        </p:grpSpPr>
        <p:pic>
          <p:nvPicPr>
            <p:cNvPr id="7" name="Picture 4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4" t="7074" r="7072" b="8035"/>
            <a:stretch/>
          </p:blipFill>
          <p:spPr bwMode="auto">
            <a:xfrm>
              <a:off x="6795481" y="2288234"/>
              <a:ext cx="1208857" cy="120885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 rot="18900000">
              <a:off x="7696689" y="3096231"/>
              <a:ext cx="376302" cy="521015"/>
            </a:xfrm>
            <a:prstGeom prst="rect">
              <a:avLst/>
            </a:prstGeom>
            <a:solidFill>
              <a:srgbClr val="C98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098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</a:rPr>
              <a:t>에필로그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86E08BC-3698-4D8C-A5BC-0CAE775A0400}"/>
              </a:ext>
            </a:extLst>
          </p:cNvPr>
          <p:cNvSpPr/>
          <p:nvPr/>
        </p:nvSpPr>
        <p:spPr>
          <a:xfrm>
            <a:off x="845127" y="961292"/>
            <a:ext cx="10892782" cy="5355532"/>
          </a:xfrm>
          <a:prstGeom prst="roundRect">
            <a:avLst>
              <a:gd name="adj" fmla="val 7744"/>
            </a:avLst>
          </a:prstGeom>
          <a:pattFill prst="dkUpDiag">
            <a:fgClr>
              <a:schemeClr val="bg1">
                <a:lumMod val="95000"/>
              </a:schemeClr>
            </a:fgClr>
            <a:bgClr>
              <a:srgbClr val="EAEAEA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392BA0D6-E073-4B71-BA0A-7FA3D41C7FF9}"/>
              </a:ext>
            </a:extLst>
          </p:cNvPr>
          <p:cNvSpPr/>
          <p:nvPr/>
        </p:nvSpPr>
        <p:spPr>
          <a:xfrm>
            <a:off x="459116" y="660653"/>
            <a:ext cx="3282460" cy="552328"/>
          </a:xfrm>
          <a:prstGeom prst="roundRect">
            <a:avLst>
              <a:gd name="adj" fmla="val 30634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잘 된 것과 잘못 된 것 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2" name="모서리가 둥근 직사각형 51">
            <a:extLst>
              <a:ext uri="{FF2B5EF4-FFF2-40B4-BE49-F238E27FC236}">
                <a16:creationId xmlns:a16="http://schemas.microsoft.com/office/drawing/2014/main" id="{97760A43-35AA-47EB-8B93-A8DA14CB3895}"/>
              </a:ext>
            </a:extLst>
          </p:cNvPr>
          <p:cNvSpPr/>
          <p:nvPr/>
        </p:nvSpPr>
        <p:spPr>
          <a:xfrm>
            <a:off x="1799477" y="1565081"/>
            <a:ext cx="4367671" cy="4543688"/>
          </a:xfrm>
          <a:prstGeom prst="roundRect">
            <a:avLst>
              <a:gd name="adj" fmla="val 6702"/>
            </a:avLst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216000" tIns="180000" rIns="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GUI </a:t>
            </a:r>
            <a:r>
              <a:rPr lang="ko-KR" altLang="en-US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기반의 멀티 채팅과 퀴즈 기반으로 된 메인 프로그램 개발 </a:t>
            </a:r>
            <a:endParaRPr lang="en-US" altLang="ko-KR" sz="16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배열에서의 문제 단어를 </a:t>
            </a:r>
            <a:r>
              <a:rPr lang="ko-KR" altLang="en-US" sz="16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랜덤하게</a:t>
            </a:r>
            <a:r>
              <a: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선택하고 중복 문제를 제외하는 처리 </a:t>
            </a:r>
            <a:endParaRPr lang="en-US" altLang="ko-KR" sz="16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타이머를 사용하여 </a:t>
            </a:r>
            <a:r>
              <a:rPr lang="ko-KR" altLang="en-US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제한시간안에 문제를 내고 채팅을 통해 정답과 단어 비교하여 판정하는 게임 판정 구현 </a:t>
            </a:r>
            <a:endParaRPr lang="en-US" altLang="ko-KR" sz="16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정답처리</a:t>
            </a:r>
            <a:r>
              <a:rPr lang="en-US" altLang="ko-KR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유저별</a:t>
            </a:r>
            <a:r>
              <a:rPr lang="ko-KR" altLang="en-US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유저 점수 관리</a:t>
            </a:r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 게임 관리 구현 </a:t>
            </a:r>
            <a:endParaRPr lang="en-US" altLang="ko-KR" sz="16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접속창과</a:t>
            </a:r>
            <a:r>
              <a: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대기방을</a:t>
            </a:r>
            <a:r>
              <a: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추가 구현하여 게임의 전체적인 구성의 완성도를 높임 </a:t>
            </a:r>
            <a:endParaRPr lang="en-US" altLang="ko-KR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51">
            <a:extLst>
              <a:ext uri="{FF2B5EF4-FFF2-40B4-BE49-F238E27FC236}">
                <a16:creationId xmlns:a16="http://schemas.microsoft.com/office/drawing/2014/main" id="{97760A43-35AA-47EB-8B93-A8DA14CB3895}"/>
              </a:ext>
            </a:extLst>
          </p:cNvPr>
          <p:cNvSpPr/>
          <p:nvPr/>
        </p:nvSpPr>
        <p:spPr>
          <a:xfrm>
            <a:off x="6993056" y="1565081"/>
            <a:ext cx="4367671" cy="4543688"/>
          </a:xfrm>
          <a:prstGeom prst="roundRect">
            <a:avLst>
              <a:gd name="adj" fmla="val 6702"/>
            </a:avLst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216000" tIns="180000" rIns="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출제가가</a:t>
            </a:r>
            <a:r>
              <a:rPr lang="ko-KR" altLang="en-US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그린 그림을 화면 캡쳐로 실시간 </a:t>
            </a:r>
            <a:r>
              <a:rPr lang="en-US" altLang="ko-KR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Stream </a:t>
            </a:r>
            <a:r>
              <a:rPr lang="ko-KR" altLang="en-US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전송하여 클라이언트 화면에서 보여주는 기능의 메인 프로그램과 적용 안됨 </a:t>
            </a:r>
            <a:endParaRPr lang="en-US" altLang="ko-KR" sz="16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과 구조적 차이 등으로 시간 안에 기능을 접목하지 못함</a:t>
            </a:r>
            <a:r>
              <a:rPr lang="en-US" altLang="ko-KR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대체 기능 사용</a:t>
            </a:r>
            <a:r>
              <a:rPr lang="en-US" altLang="ko-KR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화면 </a:t>
            </a:r>
            <a:r>
              <a:rPr lang="en-US" altLang="ko-KR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GUI</a:t>
            </a:r>
            <a:r>
              <a:rPr lang="ko-KR" altLang="en-US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순위 정렬 구현 안됨</a:t>
            </a:r>
            <a:endParaRPr lang="en-US" altLang="ko-KR" sz="16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모서리가 둥근 직사각형 51">
            <a:extLst>
              <a:ext uri="{FF2B5EF4-FFF2-40B4-BE49-F238E27FC236}">
                <a16:creationId xmlns:a16="http://schemas.microsoft.com/office/drawing/2014/main" id="{5D579347-958E-409D-BC3D-A0235622F03F}"/>
              </a:ext>
            </a:extLst>
          </p:cNvPr>
          <p:cNvSpPr/>
          <p:nvPr/>
        </p:nvSpPr>
        <p:spPr>
          <a:xfrm>
            <a:off x="1115418" y="1441022"/>
            <a:ext cx="1448048" cy="4242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모서리가 둥근 직사각형 51">
            <a:extLst>
              <a:ext uri="{FF2B5EF4-FFF2-40B4-BE49-F238E27FC236}">
                <a16:creationId xmlns:a16="http://schemas.microsoft.com/office/drawing/2014/main" id="{3F7BC750-7FD8-4C62-AC09-42690B2DBF5D}"/>
              </a:ext>
            </a:extLst>
          </p:cNvPr>
          <p:cNvSpPr/>
          <p:nvPr/>
        </p:nvSpPr>
        <p:spPr>
          <a:xfrm>
            <a:off x="1004264" y="1389031"/>
            <a:ext cx="1440513" cy="392925"/>
          </a:xfrm>
          <a:prstGeom prst="roundRect">
            <a:avLst>
              <a:gd name="adj" fmla="val 50000"/>
            </a:avLst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Good</a:t>
            </a:r>
            <a:endParaRPr lang="en-US" altLang="ko-KR" sz="16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모서리가 둥근 직사각형 51">
            <a:extLst>
              <a:ext uri="{FF2B5EF4-FFF2-40B4-BE49-F238E27FC236}">
                <a16:creationId xmlns:a16="http://schemas.microsoft.com/office/drawing/2014/main" id="{5D579347-958E-409D-BC3D-A0235622F03F}"/>
              </a:ext>
            </a:extLst>
          </p:cNvPr>
          <p:cNvSpPr/>
          <p:nvPr/>
        </p:nvSpPr>
        <p:spPr>
          <a:xfrm>
            <a:off x="6413691" y="1441022"/>
            <a:ext cx="1448048" cy="4242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모서리가 둥근 직사각형 51">
            <a:extLst>
              <a:ext uri="{FF2B5EF4-FFF2-40B4-BE49-F238E27FC236}">
                <a16:creationId xmlns:a16="http://schemas.microsoft.com/office/drawing/2014/main" id="{A94A246E-E8D3-468E-B547-745D266177C4}"/>
              </a:ext>
            </a:extLst>
          </p:cNvPr>
          <p:cNvSpPr/>
          <p:nvPr/>
        </p:nvSpPr>
        <p:spPr>
          <a:xfrm>
            <a:off x="6302537" y="1389031"/>
            <a:ext cx="1440513" cy="392925"/>
          </a:xfrm>
          <a:prstGeom prst="roundRect">
            <a:avLst>
              <a:gd name="adj" fmla="val 50000"/>
            </a:avLst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Bad</a:t>
            </a:r>
            <a:endParaRPr lang="en-US" altLang="ko-KR" sz="16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45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8106" y="1946053"/>
            <a:ext cx="102752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dirty="0" smtClean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&amp;</a:t>
            </a:r>
            <a:endParaRPr lang="ko-KR" altLang="en-US" sz="16600" dirty="0" smtClean="0">
              <a:solidFill>
                <a:schemeClr val="bg1"/>
              </a:solidFill>
              <a:latin typeface="Adobe Fan Heiti Std B" panose="020B0700000000000000" pitchFamily="34" charset="-128"/>
              <a:ea typeface="고도 B" panose="02000503000000020004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78632" y="896851"/>
            <a:ext cx="1329179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700" b="1" dirty="0" smtClean="0">
                <a:solidFill>
                  <a:srgbClr val="F29C21"/>
                </a:solidFill>
                <a:latin typeface="비비트리손글씨체_B" panose="02020603020101020101" pitchFamily="18" charset="-127"/>
                <a:ea typeface="비비트리손글씨체_B" panose="02020603020101020101" pitchFamily="18" charset="-127"/>
              </a:rPr>
              <a:t>A</a:t>
            </a:r>
            <a:endParaRPr lang="ko-KR" altLang="en-US" b="1" dirty="0" smtClean="0">
              <a:solidFill>
                <a:srgbClr val="F29C21"/>
              </a:solidFill>
              <a:latin typeface="비비트리손글씨체_B" panose="02020603020101020101" pitchFamily="18" charset="-127"/>
              <a:ea typeface="비비트리손글씨체_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84078" y="1047141"/>
            <a:ext cx="157427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700" dirty="0">
                <a:solidFill>
                  <a:srgbClr val="0A70C5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Q</a:t>
            </a:r>
            <a:endParaRPr lang="ko-KR" altLang="en-US" dirty="0" smtClean="0">
              <a:solidFill>
                <a:srgbClr val="0A70C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07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F2C695A-058D-47FD-84BA-FF96D2634A33}"/>
              </a:ext>
            </a:extLst>
          </p:cNvPr>
          <p:cNvSpPr txBox="1"/>
          <p:nvPr/>
        </p:nvSpPr>
        <p:spPr>
          <a:xfrm>
            <a:off x="4048275" y="2814228"/>
            <a:ext cx="21677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800" b="1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en-US" altLang="ko-KR" sz="4800" b="1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F752B-9FF9-4D44-89AE-5BD930E6A750}"/>
              </a:ext>
            </a:extLst>
          </p:cNvPr>
          <p:cNvSpPr txBox="1"/>
          <p:nvPr/>
        </p:nvSpPr>
        <p:spPr>
          <a:xfrm>
            <a:off x="5900685" y="1185511"/>
            <a:ext cx="3369092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 동기 및 목적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개요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구조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화면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에필로그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37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5">
            <a:extLst>
              <a:ext uri="{FF2B5EF4-FFF2-40B4-BE49-F238E27FC236}">
                <a16:creationId xmlns:a16="http://schemas.microsoft.com/office/drawing/2014/main" id="{207377A3-B41E-449D-8DCA-5DEB81F8D2F6}"/>
              </a:ext>
            </a:extLst>
          </p:cNvPr>
          <p:cNvSpPr/>
          <p:nvPr/>
        </p:nvSpPr>
        <p:spPr>
          <a:xfrm>
            <a:off x="845127" y="961292"/>
            <a:ext cx="10892782" cy="5355532"/>
          </a:xfrm>
          <a:prstGeom prst="roundRect">
            <a:avLst>
              <a:gd name="adj" fmla="val 7744"/>
            </a:avLst>
          </a:prstGeom>
          <a:pattFill prst="dkUpDiag">
            <a:fgClr>
              <a:schemeClr val="bg1">
                <a:lumMod val="95000"/>
              </a:schemeClr>
            </a:fgClr>
            <a:bgClr>
              <a:srgbClr val="EAEAEA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1426283" y="3230891"/>
            <a:ext cx="2821374" cy="21109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4828434" y="3230891"/>
            <a:ext cx="2821374" cy="21109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8224575" y="3230891"/>
            <a:ext cx="2821374" cy="21109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개발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환경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8088341" y="1772239"/>
            <a:ext cx="2829048" cy="739591"/>
            <a:chOff x="2223563" y="3834940"/>
            <a:chExt cx="2829048" cy="443491"/>
          </a:xfrm>
        </p:grpSpPr>
        <p:sp>
          <p:nvSpPr>
            <p:cNvPr id="38" name="모서리가 둥근 직사각형 51">
              <a:extLst>
                <a:ext uri="{FF2B5EF4-FFF2-40B4-BE49-F238E27FC236}">
                  <a16:creationId xmlns:a16="http://schemas.microsoft.com/office/drawing/2014/main" id="{413501E1-BD85-439A-9208-25C6B661C4FC}"/>
                </a:ext>
              </a:extLst>
            </p:cNvPr>
            <p:cNvSpPr/>
            <p:nvPr/>
          </p:nvSpPr>
          <p:spPr>
            <a:xfrm>
              <a:off x="2223563" y="3916111"/>
              <a:ext cx="2815363" cy="3623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" name="모서리가 둥근 직사각형 51">
              <a:extLst>
                <a:ext uri="{FF2B5EF4-FFF2-40B4-BE49-F238E27FC236}">
                  <a16:creationId xmlns:a16="http://schemas.microsoft.com/office/drawing/2014/main" id="{3F54F0EA-353B-4C47-A0CD-2BC8A06A1B4A}"/>
                </a:ext>
              </a:extLst>
            </p:cNvPr>
            <p:cNvSpPr/>
            <p:nvPr/>
          </p:nvSpPr>
          <p:spPr>
            <a:xfrm>
              <a:off x="2237248" y="3834940"/>
              <a:ext cx="2815363" cy="362320"/>
            </a:xfrm>
            <a:prstGeom prst="roundRect">
              <a:avLst>
                <a:gd name="adj" fmla="val 50000"/>
              </a:avLst>
            </a:prstGeom>
            <a:ln w="19050"/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2000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개발도구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692200" y="1775152"/>
            <a:ext cx="2829048" cy="739591"/>
            <a:chOff x="2635705" y="4885254"/>
            <a:chExt cx="2829048" cy="443491"/>
          </a:xfrm>
        </p:grpSpPr>
        <p:sp>
          <p:nvSpPr>
            <p:cNvPr id="39" name="모서리가 둥근 직사각형 51">
              <a:extLst>
                <a:ext uri="{FF2B5EF4-FFF2-40B4-BE49-F238E27FC236}">
                  <a16:creationId xmlns:a16="http://schemas.microsoft.com/office/drawing/2014/main" id="{47760103-3A03-4A45-BE9D-08E204711E45}"/>
                </a:ext>
              </a:extLst>
            </p:cNvPr>
            <p:cNvSpPr/>
            <p:nvPr/>
          </p:nvSpPr>
          <p:spPr>
            <a:xfrm>
              <a:off x="2635705" y="4966425"/>
              <a:ext cx="2815363" cy="3623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" name="모서리가 둥근 직사각형 51">
              <a:extLst>
                <a:ext uri="{FF2B5EF4-FFF2-40B4-BE49-F238E27FC236}">
                  <a16:creationId xmlns:a16="http://schemas.microsoft.com/office/drawing/2014/main" id="{7470509E-3F5F-4B95-ADD0-BB087A642C49}"/>
                </a:ext>
              </a:extLst>
            </p:cNvPr>
            <p:cNvSpPr/>
            <p:nvPr/>
          </p:nvSpPr>
          <p:spPr>
            <a:xfrm>
              <a:off x="2649390" y="4885254"/>
              <a:ext cx="2815363" cy="362320"/>
            </a:xfrm>
            <a:prstGeom prst="roundRect">
              <a:avLst>
                <a:gd name="adj" fmla="val 50000"/>
              </a:avLst>
            </a:prstGeom>
            <a:ln w="19050"/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2000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개발 언어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296059" y="1778076"/>
            <a:ext cx="2829048" cy="739591"/>
            <a:chOff x="1399281" y="1734312"/>
            <a:chExt cx="2829048" cy="443491"/>
          </a:xfrm>
        </p:grpSpPr>
        <p:sp>
          <p:nvSpPr>
            <p:cNvPr id="40" name="모서리가 둥근 직사각형 51">
              <a:extLst>
                <a:ext uri="{FF2B5EF4-FFF2-40B4-BE49-F238E27FC236}">
                  <a16:creationId xmlns:a16="http://schemas.microsoft.com/office/drawing/2014/main" id="{7F8C6358-E0AE-4D38-88C6-5B7CA546FC61}"/>
                </a:ext>
              </a:extLst>
            </p:cNvPr>
            <p:cNvSpPr/>
            <p:nvPr/>
          </p:nvSpPr>
          <p:spPr>
            <a:xfrm>
              <a:off x="1399281" y="1815483"/>
              <a:ext cx="2815363" cy="3623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모서리가 둥근 직사각형 51">
              <a:extLst>
                <a:ext uri="{FF2B5EF4-FFF2-40B4-BE49-F238E27FC236}">
                  <a16:creationId xmlns:a16="http://schemas.microsoft.com/office/drawing/2014/main" id="{9837EF20-A824-4D48-90AA-8B6CF108259E}"/>
                </a:ext>
              </a:extLst>
            </p:cNvPr>
            <p:cNvSpPr/>
            <p:nvPr/>
          </p:nvSpPr>
          <p:spPr>
            <a:xfrm>
              <a:off x="1412966" y="1734312"/>
              <a:ext cx="2815363" cy="362320"/>
            </a:xfrm>
            <a:prstGeom prst="roundRect">
              <a:avLst>
                <a:gd name="adj" fmla="val 50000"/>
              </a:avLst>
            </a:prstGeom>
            <a:ln w="19050"/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2000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운영체제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1303734" y="3089489"/>
            <a:ext cx="2821374" cy="2110976"/>
          </a:xfrm>
          <a:prstGeom prst="roundRect">
            <a:avLst/>
          </a:prstGeom>
          <a:solidFill>
            <a:srgbClr val="0A70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6" t="30176" r="13516" b="28084"/>
          <a:stretch/>
        </p:blipFill>
        <p:spPr bwMode="auto">
          <a:xfrm>
            <a:off x="1331121" y="3696337"/>
            <a:ext cx="2780301" cy="89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4705885" y="3089489"/>
            <a:ext cx="2821374" cy="2110976"/>
          </a:xfrm>
          <a:prstGeom prst="roundRect">
            <a:avLst/>
          </a:prstGeom>
          <a:solidFill>
            <a:srgbClr val="FFFE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8102026" y="3089489"/>
            <a:ext cx="2821374" cy="2110976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ìë°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t="2357" r="3269" b="4248"/>
          <a:stretch/>
        </p:blipFill>
        <p:spPr bwMode="auto">
          <a:xfrm>
            <a:off x="4935215" y="3267454"/>
            <a:ext cx="2375556" cy="164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735" y="3478490"/>
            <a:ext cx="2503714" cy="133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47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54AD1575-0311-4261-B1D5-0F91EFB1D71A}"/>
              </a:ext>
            </a:extLst>
          </p:cNvPr>
          <p:cNvSpPr/>
          <p:nvPr/>
        </p:nvSpPr>
        <p:spPr>
          <a:xfrm>
            <a:off x="845127" y="978803"/>
            <a:ext cx="10870135" cy="5167994"/>
          </a:xfrm>
          <a:prstGeom prst="roundRect">
            <a:avLst>
              <a:gd name="adj" fmla="val 6381"/>
            </a:avLst>
          </a:prstGeom>
          <a:pattFill prst="dkUp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S PGothic" panose="020B0600070205080204" pitchFamily="34" charset="-128"/>
            </a:endParaRPr>
          </a:p>
        </p:txBody>
      </p:sp>
      <p:sp>
        <p:nvSpPr>
          <p:cNvPr id="30" name="모서리가 둥근 직사각형 7">
            <a:extLst>
              <a:ext uri="{FF2B5EF4-FFF2-40B4-BE49-F238E27FC236}">
                <a16:creationId xmlns:a16="http://schemas.microsoft.com/office/drawing/2014/main" id="{C88AEFEF-6BF2-4770-A3E2-397680B642EC}"/>
              </a:ext>
            </a:extLst>
          </p:cNvPr>
          <p:cNvSpPr/>
          <p:nvPr/>
        </p:nvSpPr>
        <p:spPr>
          <a:xfrm>
            <a:off x="1982117" y="1337029"/>
            <a:ext cx="9081357" cy="1395702"/>
          </a:xfrm>
          <a:prstGeom prst="roundRect">
            <a:avLst>
              <a:gd name="adj" fmla="val 155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72000" rtlCol="0" anchor="t"/>
          <a:lstStyle/>
          <a:p>
            <a:pPr algn="ctr">
              <a:lnSpc>
                <a:spcPct val="150000"/>
              </a:lnSpc>
            </a:pPr>
            <a:endParaRPr lang="ko-KR" altLang="en-US" sz="1400" i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모서리가 둥근 직사각형 3">
            <a:extLst>
              <a:ext uri="{FF2B5EF4-FFF2-40B4-BE49-F238E27FC236}">
                <a16:creationId xmlns:a16="http://schemas.microsoft.com/office/drawing/2014/main" id="{F60FA8E3-BC68-4D1E-8E7B-8EC1088B1F0E}"/>
              </a:ext>
            </a:extLst>
          </p:cNvPr>
          <p:cNvSpPr/>
          <p:nvPr/>
        </p:nvSpPr>
        <p:spPr>
          <a:xfrm>
            <a:off x="1155708" y="3004165"/>
            <a:ext cx="1845544" cy="450576"/>
          </a:xfrm>
          <a:prstGeom prst="roundRect">
            <a:avLst>
              <a:gd name="adj" fmla="val 30634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>
                <a:latin typeface="MS PGothic" panose="020B0600070205080204" pitchFamily="34" charset="-128"/>
              </a:rPr>
              <a:t>4</a:t>
            </a:fld>
            <a:endParaRPr lang="ko-KR" altLang="en-US" dirty="0">
              <a:latin typeface="MS PGothic" panose="020B0600070205080204" pitchFamily="34" charset="-128"/>
            </a:endParaRPr>
          </a:p>
        </p:txBody>
      </p:sp>
      <p:sp>
        <p:nvSpPr>
          <p:cNvPr id="16" name="모서리가 둥근 직사각형 7">
            <a:extLst>
              <a:ext uri="{FF2B5EF4-FFF2-40B4-BE49-F238E27FC236}">
                <a16:creationId xmlns:a16="http://schemas.microsoft.com/office/drawing/2014/main" id="{E69C3B4B-6B87-4BCC-AC76-222D045DB469}"/>
              </a:ext>
            </a:extLst>
          </p:cNvPr>
          <p:cNvSpPr/>
          <p:nvPr/>
        </p:nvSpPr>
        <p:spPr>
          <a:xfrm>
            <a:off x="1739516" y="1262386"/>
            <a:ext cx="9081357" cy="1395702"/>
          </a:xfrm>
          <a:prstGeom prst="roundRect">
            <a:avLst>
              <a:gd name="adj" fmla="val 1556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72000" rtlCol="0" anchor="t"/>
          <a:lstStyle/>
          <a:p>
            <a:pPr algn="ctr">
              <a:lnSpc>
                <a:spcPct val="150000"/>
              </a:lnSpc>
            </a:pPr>
            <a:r>
              <a:rPr lang="ko-KR" altLang="en-US" sz="2000" b="1" i="1" dirty="0" smtClean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멀티 채팅과  이미지 전송을 기반으로 한 스케치 퀴즈 게임</a:t>
            </a:r>
          </a:p>
          <a:p>
            <a:pPr algn="ctr">
              <a:lnSpc>
                <a:spcPct val="150000"/>
              </a:lnSpc>
            </a:pPr>
            <a:r>
              <a:rPr lang="ko-KR" altLang="en-US" sz="1400" i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출제된 제시어를 제한 시간 안에 그림으로 그려 설명하고 맞추는 퀴즈 게임</a:t>
            </a:r>
            <a:endParaRPr lang="en-US" altLang="ko-KR" sz="1400" i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7">
            <a:extLst>
              <a:ext uri="{FF2B5EF4-FFF2-40B4-BE49-F238E27FC236}">
                <a16:creationId xmlns:a16="http://schemas.microsoft.com/office/drawing/2014/main" id="{7B6AD331-D3A4-4E55-896C-13819D06B60C}"/>
              </a:ext>
            </a:extLst>
          </p:cNvPr>
          <p:cNvSpPr/>
          <p:nvPr/>
        </p:nvSpPr>
        <p:spPr>
          <a:xfrm>
            <a:off x="1602903" y="3078814"/>
            <a:ext cx="9354583" cy="2818746"/>
          </a:xfrm>
          <a:prstGeom prst="roundRect">
            <a:avLst>
              <a:gd name="adj" fmla="val 105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Ins="72000" rtlCol="0"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다수의 유저가 채팅 가능 </a:t>
            </a:r>
            <a: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최대 </a:t>
            </a:r>
            <a: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</a:t>
            </a:r>
            <a: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최소 </a:t>
            </a:r>
            <a: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이상</a:t>
            </a:r>
            <a: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출제된 단어를 그림으로 그려 전달하면</a:t>
            </a:r>
            <a: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채팅으로 단어를  맞추는 퀴즈 게임 시스템 적용  </a:t>
            </a: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출제자가 그린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그림을 다른 유저에게 </a:t>
            </a: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데이터로 전송 </a:t>
            </a: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유저의 채팅에서 출제된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</a:t>
            </a: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어를 비교하여 정답을 맞추는 단어 검색 시스템 </a:t>
            </a: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유저가 순서 게임 문제 출제가 되어 문제를 내고</a:t>
            </a:r>
            <a: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풀어 정답 점수로 순위를 가리는 랭킹 시스템 </a:t>
            </a:r>
            <a:endParaRPr lang="en-US" altLang="ko-KR" sz="1400" dirty="0">
              <a:solidFill>
                <a:schemeClr val="tx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3">
            <a:extLst>
              <a:ext uri="{FF2B5EF4-FFF2-40B4-BE49-F238E27FC236}">
                <a16:creationId xmlns:a16="http://schemas.microsoft.com/office/drawing/2014/main" id="{CFA062ED-567A-4734-A71C-FABD3F936B5C}"/>
              </a:ext>
            </a:extLst>
          </p:cNvPr>
          <p:cNvSpPr/>
          <p:nvPr/>
        </p:nvSpPr>
        <p:spPr>
          <a:xfrm>
            <a:off x="1326864" y="2880453"/>
            <a:ext cx="1845544" cy="450576"/>
          </a:xfrm>
          <a:prstGeom prst="roundRect">
            <a:avLst>
              <a:gd name="adj" fmla="val 30634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</a:rPr>
              <a:t>프로젝트 특징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dirty="0" smtClean="0"/>
              <a:t>개발 동기와 목적</a:t>
            </a:r>
            <a:endParaRPr lang="ko-KR" altLang="en-US" dirty="0"/>
          </a:p>
        </p:txBody>
      </p:sp>
      <p:pic>
        <p:nvPicPr>
          <p:cNvPr id="3076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7074" r="7072" b="8035"/>
          <a:stretch/>
        </p:blipFill>
        <p:spPr bwMode="auto">
          <a:xfrm>
            <a:off x="1261372" y="1337029"/>
            <a:ext cx="1208857" cy="120885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07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5">
            <a:extLst>
              <a:ext uri="{FF2B5EF4-FFF2-40B4-BE49-F238E27FC236}">
                <a16:creationId xmlns:a16="http://schemas.microsoft.com/office/drawing/2014/main" id="{ECF4BD79-6838-44D5-AA2E-D2226263CB35}"/>
              </a:ext>
            </a:extLst>
          </p:cNvPr>
          <p:cNvSpPr/>
          <p:nvPr/>
        </p:nvSpPr>
        <p:spPr>
          <a:xfrm>
            <a:off x="845127" y="961292"/>
            <a:ext cx="10892782" cy="5355532"/>
          </a:xfrm>
          <a:prstGeom prst="roundRect">
            <a:avLst>
              <a:gd name="adj" fmla="val 7744"/>
            </a:avLst>
          </a:prstGeom>
          <a:pattFill prst="wdUpDiag">
            <a:fgClr>
              <a:schemeClr val="bg1">
                <a:lumMod val="95000"/>
              </a:schemeClr>
            </a:fgClr>
            <a:bgClr>
              <a:srgbClr val="EAEAEA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시스템 개요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368627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75" name="모서리가 둥근 직사각형 3">
            <a:extLst>
              <a:ext uri="{FF2B5EF4-FFF2-40B4-BE49-F238E27FC236}">
                <a16:creationId xmlns:a16="http://schemas.microsoft.com/office/drawing/2014/main" id="{FA3898B6-A6C7-42B8-9A46-BD840CAC2481}"/>
              </a:ext>
            </a:extLst>
          </p:cNvPr>
          <p:cNvSpPr/>
          <p:nvPr/>
        </p:nvSpPr>
        <p:spPr>
          <a:xfrm>
            <a:off x="459116" y="660653"/>
            <a:ext cx="3282460" cy="552328"/>
          </a:xfrm>
          <a:prstGeom prst="roundRect">
            <a:avLst>
              <a:gd name="adj" fmla="val 30634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게임 진행의 원리 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106" y="3016859"/>
            <a:ext cx="3153728" cy="24474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90765" y="1464816"/>
            <a:ext cx="1975263" cy="1574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691522" y="4508301"/>
            <a:ext cx="1975263" cy="1574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6" name="모서리가 둥근 직사각형 51">
            <a:extLst>
              <a:ext uri="{FF2B5EF4-FFF2-40B4-BE49-F238E27FC236}">
                <a16:creationId xmlns:a16="http://schemas.microsoft.com/office/drawing/2014/main" id="{A94A246E-E8D3-468E-B547-745D266177C4}"/>
              </a:ext>
            </a:extLst>
          </p:cNvPr>
          <p:cNvSpPr/>
          <p:nvPr/>
        </p:nvSpPr>
        <p:spPr>
          <a:xfrm>
            <a:off x="10655442" y="1979264"/>
            <a:ext cx="1054705" cy="695194"/>
          </a:xfrm>
          <a:prstGeom prst="wedgeRoundRectCallout">
            <a:avLst>
              <a:gd name="adj1" fmla="val -46455"/>
              <a:gd name="adj2" fmla="val 76589"/>
              <a:gd name="adj3" fmla="val 16667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아저씨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7" name="모서리가 둥근 직사각형 51">
            <a:extLst>
              <a:ext uri="{FF2B5EF4-FFF2-40B4-BE49-F238E27FC236}">
                <a16:creationId xmlns:a16="http://schemas.microsoft.com/office/drawing/2014/main" id="{A94A246E-E8D3-468E-B547-745D266177C4}"/>
              </a:ext>
            </a:extLst>
          </p:cNvPr>
          <p:cNvSpPr/>
          <p:nvPr/>
        </p:nvSpPr>
        <p:spPr>
          <a:xfrm>
            <a:off x="10256199" y="5041563"/>
            <a:ext cx="1054705" cy="695194"/>
          </a:xfrm>
          <a:prstGeom prst="wedgeRoundRectCallout">
            <a:avLst>
              <a:gd name="adj1" fmla="val -46455"/>
              <a:gd name="adj2" fmla="val 76589"/>
              <a:gd name="adj3" fmla="val 16667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이발소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8" name="모서리가 둥근 직사각형 51">
            <a:extLst>
              <a:ext uri="{FF2B5EF4-FFF2-40B4-BE49-F238E27FC236}">
                <a16:creationId xmlns:a16="http://schemas.microsoft.com/office/drawing/2014/main" id="{A94A246E-E8D3-468E-B547-745D266177C4}"/>
              </a:ext>
            </a:extLst>
          </p:cNvPr>
          <p:cNvSpPr/>
          <p:nvPr/>
        </p:nvSpPr>
        <p:spPr>
          <a:xfrm>
            <a:off x="6420562" y="2495268"/>
            <a:ext cx="1979575" cy="1512548"/>
          </a:xfrm>
          <a:prstGeom prst="wedgeRoundRectCallout">
            <a:avLst>
              <a:gd name="adj1" fmla="val -42945"/>
              <a:gd name="adj2" fmla="val 67419"/>
              <a:gd name="adj3" fmla="val 16667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661" y="2534968"/>
            <a:ext cx="1889264" cy="141070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085" y="2957259"/>
            <a:ext cx="1975263" cy="157418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5" name="모서리가 둥근 직사각형 51">
            <a:extLst>
              <a:ext uri="{FF2B5EF4-FFF2-40B4-BE49-F238E27FC236}">
                <a16:creationId xmlns:a16="http://schemas.microsoft.com/office/drawing/2014/main" id="{A94A246E-E8D3-468E-B547-745D266177C4}"/>
              </a:ext>
            </a:extLst>
          </p:cNvPr>
          <p:cNvSpPr/>
          <p:nvPr/>
        </p:nvSpPr>
        <p:spPr>
          <a:xfrm>
            <a:off x="10437762" y="3512468"/>
            <a:ext cx="1054705" cy="695194"/>
          </a:xfrm>
          <a:prstGeom prst="wedgeRoundRectCallout">
            <a:avLst>
              <a:gd name="adj1" fmla="val -46455"/>
              <a:gd name="adj2" fmla="val 76589"/>
              <a:gd name="adj3" fmla="val 16667"/>
            </a:avLst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원빈</a:t>
            </a:r>
            <a:endParaRPr lang="en-US" altLang="ko-KR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7" name="모서리가 둥근 직사각형 51">
            <a:extLst>
              <a:ext uri="{FF2B5EF4-FFF2-40B4-BE49-F238E27FC236}">
                <a16:creationId xmlns:a16="http://schemas.microsoft.com/office/drawing/2014/main" id="{5D579347-958E-409D-BC3D-A0235622F03F}"/>
              </a:ext>
            </a:extLst>
          </p:cNvPr>
          <p:cNvSpPr/>
          <p:nvPr/>
        </p:nvSpPr>
        <p:spPr>
          <a:xfrm>
            <a:off x="1588624" y="1798748"/>
            <a:ext cx="1448048" cy="6718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모서리가 둥근 직사각형 51">
            <a:extLst>
              <a:ext uri="{FF2B5EF4-FFF2-40B4-BE49-F238E27FC236}">
                <a16:creationId xmlns:a16="http://schemas.microsoft.com/office/drawing/2014/main" id="{3F7BC750-7FD8-4C62-AC09-42690B2DBF5D}"/>
              </a:ext>
            </a:extLst>
          </p:cNvPr>
          <p:cNvSpPr/>
          <p:nvPr/>
        </p:nvSpPr>
        <p:spPr>
          <a:xfrm>
            <a:off x="1477470" y="1746758"/>
            <a:ext cx="1440513" cy="622315"/>
          </a:xfrm>
          <a:prstGeom prst="roundRect">
            <a:avLst>
              <a:gd name="adj" fmla="val 50000"/>
            </a:avLst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0" name="직선 화살표 연결선 3"/>
          <p:cNvCxnSpPr>
            <a:stCxn id="39" idx="3"/>
            <a:endCxn id="40" idx="1"/>
          </p:cNvCxnSpPr>
          <p:nvPr/>
        </p:nvCxnSpPr>
        <p:spPr>
          <a:xfrm>
            <a:off x="2917983" y="2057916"/>
            <a:ext cx="211316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9119" y="3512468"/>
            <a:ext cx="27792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“</a:t>
            </a:r>
            <a:r>
              <a:rPr lang="ko-KR" altLang="en-US" sz="66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원빈</a:t>
            </a:r>
            <a:r>
              <a:rPr lang="en-US" altLang="ko-KR" sz="6600" dirty="0" smtClean="0">
                <a:latin typeface="고도 B" panose="02000503000000020004" pitchFamily="2" charset="-127"/>
                <a:ea typeface="고도 B" panose="02000503000000020004" pitchFamily="2" charset="-127"/>
              </a:rPr>
              <a:t>”</a:t>
            </a:r>
            <a:endParaRPr lang="ko-KR" altLang="en-US" sz="6600" dirty="0" smtClean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65" name="모서리가 둥근 직사각형 51">
            <a:extLst>
              <a:ext uri="{FF2B5EF4-FFF2-40B4-BE49-F238E27FC236}">
                <a16:creationId xmlns:a16="http://schemas.microsoft.com/office/drawing/2014/main" id="{5D579347-958E-409D-BC3D-A0235622F03F}"/>
              </a:ext>
            </a:extLst>
          </p:cNvPr>
          <p:cNvSpPr/>
          <p:nvPr/>
        </p:nvSpPr>
        <p:spPr>
          <a:xfrm>
            <a:off x="5184565" y="1798748"/>
            <a:ext cx="1448048" cy="6718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6" name="모서리가 둥근 직사각형 51">
            <a:extLst>
              <a:ext uri="{FF2B5EF4-FFF2-40B4-BE49-F238E27FC236}">
                <a16:creationId xmlns:a16="http://schemas.microsoft.com/office/drawing/2014/main" id="{5D579347-958E-409D-BC3D-A0235622F03F}"/>
              </a:ext>
            </a:extLst>
          </p:cNvPr>
          <p:cNvSpPr/>
          <p:nvPr/>
        </p:nvSpPr>
        <p:spPr>
          <a:xfrm>
            <a:off x="8968048" y="1798748"/>
            <a:ext cx="1448048" cy="6718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모서리가 둥근 직사각형 51">
            <a:extLst>
              <a:ext uri="{FF2B5EF4-FFF2-40B4-BE49-F238E27FC236}">
                <a16:creationId xmlns:a16="http://schemas.microsoft.com/office/drawing/2014/main" id="{5A14249B-9B68-41B7-9605-90421D4EC3C5}"/>
              </a:ext>
            </a:extLst>
          </p:cNvPr>
          <p:cNvSpPr/>
          <p:nvPr/>
        </p:nvSpPr>
        <p:spPr>
          <a:xfrm>
            <a:off x="5031148" y="1746758"/>
            <a:ext cx="1440513" cy="622315"/>
          </a:xfrm>
          <a:prstGeom prst="roundRect">
            <a:avLst>
              <a:gd name="adj" fmla="val 50000"/>
            </a:avLst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표현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모서리가 둥근 직사각형 51">
            <a:extLst>
              <a:ext uri="{FF2B5EF4-FFF2-40B4-BE49-F238E27FC236}">
                <a16:creationId xmlns:a16="http://schemas.microsoft.com/office/drawing/2014/main" id="{A94A246E-E8D3-468E-B547-745D266177C4}"/>
              </a:ext>
            </a:extLst>
          </p:cNvPr>
          <p:cNvSpPr/>
          <p:nvPr/>
        </p:nvSpPr>
        <p:spPr>
          <a:xfrm>
            <a:off x="8856894" y="1746758"/>
            <a:ext cx="1440513" cy="622315"/>
          </a:xfrm>
          <a:prstGeom prst="roundRect">
            <a:avLst>
              <a:gd name="adj" fmla="val 50000"/>
            </a:avLst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대답</a:t>
            </a:r>
            <a:endParaRPr lang="en-US" altLang="ko-KR" sz="20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" name="직선 화살표 연결선 3"/>
          <p:cNvCxnSpPr>
            <a:stCxn id="40" idx="3"/>
            <a:endCxn id="41" idx="1"/>
          </p:cNvCxnSpPr>
          <p:nvPr/>
        </p:nvCxnSpPr>
        <p:spPr>
          <a:xfrm>
            <a:off x="6471661" y="2057916"/>
            <a:ext cx="2385233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모서리가 둥근 직사각형 51">
            <a:extLst>
              <a:ext uri="{FF2B5EF4-FFF2-40B4-BE49-F238E27FC236}">
                <a16:creationId xmlns:a16="http://schemas.microsoft.com/office/drawing/2014/main" id="{2A5D5A04-7555-4F79-82B4-3093DF21BCF5}"/>
              </a:ext>
            </a:extLst>
          </p:cNvPr>
          <p:cNvSpPr/>
          <p:nvPr/>
        </p:nvSpPr>
        <p:spPr>
          <a:xfrm>
            <a:off x="1668643" y="5719593"/>
            <a:ext cx="1058166" cy="341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문자</a:t>
            </a:r>
            <a:r>
              <a:rPr lang="en-US" altLang="ko-KR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단어</a:t>
            </a:r>
            <a:r>
              <a:rPr lang="en-US" altLang="ko-KR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모서리가 둥근 직사각형 51">
            <a:extLst>
              <a:ext uri="{FF2B5EF4-FFF2-40B4-BE49-F238E27FC236}">
                <a16:creationId xmlns:a16="http://schemas.microsoft.com/office/drawing/2014/main" id="{E7A5376C-3572-4190-BC4B-D2809889D434}"/>
              </a:ext>
            </a:extLst>
          </p:cNvPr>
          <p:cNvSpPr/>
          <p:nvPr/>
        </p:nvSpPr>
        <p:spPr>
          <a:xfrm>
            <a:off x="5402777" y="5719593"/>
            <a:ext cx="1058166" cy="341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endParaRPr lang="en-US" altLang="ko-KR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모서리가 둥근 직사각형 51">
            <a:extLst>
              <a:ext uri="{FF2B5EF4-FFF2-40B4-BE49-F238E27FC236}">
                <a16:creationId xmlns:a16="http://schemas.microsoft.com/office/drawing/2014/main" id="{740DA991-6EC9-4F62-9781-6668424C8209}"/>
              </a:ext>
            </a:extLst>
          </p:cNvPr>
          <p:cNvSpPr/>
          <p:nvPr/>
        </p:nvSpPr>
        <p:spPr>
          <a:xfrm>
            <a:off x="9127272" y="5719592"/>
            <a:ext cx="1058166" cy="341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문자</a:t>
            </a:r>
            <a:r>
              <a:rPr lang="en-US" altLang="ko-KR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단어</a:t>
            </a:r>
            <a:r>
              <a:rPr lang="en-US" altLang="ko-KR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cxnSp>
        <p:nvCxnSpPr>
          <p:cNvPr id="71" name="직선 화살표 연결선 3"/>
          <p:cNvCxnSpPr>
            <a:stCxn id="68" idx="3"/>
            <a:endCxn id="69" idx="1"/>
          </p:cNvCxnSpPr>
          <p:nvPr/>
        </p:nvCxnSpPr>
        <p:spPr>
          <a:xfrm>
            <a:off x="2726809" y="5890349"/>
            <a:ext cx="2675968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3"/>
          <p:cNvCxnSpPr>
            <a:stCxn id="69" idx="3"/>
            <a:endCxn id="70" idx="1"/>
          </p:cNvCxnSpPr>
          <p:nvPr/>
        </p:nvCxnSpPr>
        <p:spPr>
          <a:xfrm flipV="1">
            <a:off x="6460943" y="5890348"/>
            <a:ext cx="2666329" cy="1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/>
          <p:cNvSpPr/>
          <p:nvPr/>
        </p:nvSpPr>
        <p:spPr>
          <a:xfrm>
            <a:off x="11236185" y="3328054"/>
            <a:ext cx="416297" cy="4162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600" dirty="0" smtClean="0">
                <a:latin typeface="Arial Black" panose="020B0A04020102020204" pitchFamily="34" charset="0"/>
              </a:rPr>
              <a:t>+1</a:t>
            </a:r>
            <a:endParaRPr lang="ko-KR" altLang="en-US" sz="1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03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모서리가 둥근 직사각형 5">
            <a:extLst>
              <a:ext uri="{FF2B5EF4-FFF2-40B4-BE49-F238E27FC236}">
                <a16:creationId xmlns:a16="http://schemas.microsoft.com/office/drawing/2014/main" id="{59F21BB3-DFD3-4550-9EDF-ED539CB8DDAC}"/>
              </a:ext>
            </a:extLst>
          </p:cNvPr>
          <p:cNvSpPr/>
          <p:nvPr/>
        </p:nvSpPr>
        <p:spPr>
          <a:xfrm>
            <a:off x="845127" y="961292"/>
            <a:ext cx="10892782" cy="5355532"/>
          </a:xfrm>
          <a:prstGeom prst="roundRect">
            <a:avLst>
              <a:gd name="adj" fmla="val 7744"/>
            </a:avLst>
          </a:prstGeom>
          <a:pattFill prst="dkUpDiag">
            <a:fgClr>
              <a:schemeClr val="bg1">
                <a:lumMod val="95000"/>
              </a:schemeClr>
            </a:fgClr>
            <a:bgClr>
              <a:srgbClr val="EAEAEA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모서리가 둥근 직사각형 7">
            <a:extLst>
              <a:ext uri="{FF2B5EF4-FFF2-40B4-BE49-F238E27FC236}">
                <a16:creationId xmlns:a16="http://schemas.microsoft.com/office/drawing/2014/main" id="{2F1C403D-59E6-42BE-A3AA-AEBC212EE9C8}"/>
              </a:ext>
            </a:extLst>
          </p:cNvPr>
          <p:cNvSpPr/>
          <p:nvPr/>
        </p:nvSpPr>
        <p:spPr>
          <a:xfrm>
            <a:off x="1602903" y="1119673"/>
            <a:ext cx="9354583" cy="5094515"/>
          </a:xfrm>
          <a:prstGeom prst="roundRect">
            <a:avLst>
              <a:gd name="adj" fmla="val 57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11" name="모서리가 둥근 직사각형 3">
            <a:extLst>
              <a:ext uri="{FF2B5EF4-FFF2-40B4-BE49-F238E27FC236}">
                <a16:creationId xmlns:a16="http://schemas.microsoft.com/office/drawing/2014/main" id="{0E7D5E4A-E824-48C1-AABB-D976C4FB15DF}"/>
              </a:ext>
            </a:extLst>
          </p:cNvPr>
          <p:cNvSpPr/>
          <p:nvPr/>
        </p:nvSpPr>
        <p:spPr>
          <a:xfrm>
            <a:off x="459116" y="660653"/>
            <a:ext cx="3282460" cy="552328"/>
          </a:xfrm>
          <a:prstGeom prst="roundRect">
            <a:avLst>
              <a:gd name="adj" fmla="val 30634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US" altLang="ko-KR" sz="1600" b="1" dirty="0" smtClean="0">
                <a:solidFill>
                  <a:schemeClr val="bg1">
                    <a:lumMod val="95000"/>
                  </a:schemeClr>
                </a:solidFill>
              </a:rPr>
              <a:t>Sketch Quiz Game Flow Chart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프로그램 구조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8" name="모서리가 둥근 직사각형 78">
            <a:extLst>
              <a:ext uri="{FF2B5EF4-FFF2-40B4-BE49-F238E27FC236}">
                <a16:creationId xmlns:a16="http://schemas.microsoft.com/office/drawing/2014/main" id="{CCFC4B97-0BB5-4A9F-8452-B19995D82F75}"/>
              </a:ext>
            </a:extLst>
          </p:cNvPr>
          <p:cNvSpPr/>
          <p:nvPr/>
        </p:nvSpPr>
        <p:spPr>
          <a:xfrm>
            <a:off x="1906414" y="2622141"/>
            <a:ext cx="4810196" cy="3425496"/>
          </a:xfrm>
          <a:prstGeom prst="roundRect">
            <a:avLst>
              <a:gd name="adj" fmla="val 854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모서리가 둥근 직사각형 83">
            <a:extLst>
              <a:ext uri="{FF2B5EF4-FFF2-40B4-BE49-F238E27FC236}">
                <a16:creationId xmlns:a16="http://schemas.microsoft.com/office/drawing/2014/main" id="{66FAF07F-5478-4AD1-99D2-128E95666F31}"/>
              </a:ext>
            </a:extLst>
          </p:cNvPr>
          <p:cNvSpPr/>
          <p:nvPr/>
        </p:nvSpPr>
        <p:spPr>
          <a:xfrm>
            <a:off x="2040380" y="1665610"/>
            <a:ext cx="900000" cy="4145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실행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B568D-A00E-4690-B830-3703C0E127E4}"/>
              </a:ext>
            </a:extLst>
          </p:cNvPr>
          <p:cNvSpPr/>
          <p:nvPr/>
        </p:nvSpPr>
        <p:spPr>
          <a:xfrm>
            <a:off x="3545607" y="1636907"/>
            <a:ext cx="900000" cy="4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900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닉네임 입력</a:t>
            </a:r>
            <a:endParaRPr lang="ko-KR" altLang="en-US" sz="9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0089AED-22B6-45B2-8E2B-AD63897A698A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 flipV="1">
            <a:off x="2940380" y="1870907"/>
            <a:ext cx="605227" cy="20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5340B65-310C-49E8-B02B-0C1F19966BDD}"/>
              </a:ext>
            </a:extLst>
          </p:cNvPr>
          <p:cNvSpPr txBox="1"/>
          <p:nvPr/>
        </p:nvSpPr>
        <p:spPr>
          <a:xfrm>
            <a:off x="2100346" y="2338227"/>
            <a:ext cx="1206533" cy="2446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게임 방 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43C7B88-62BF-455C-84E4-92710089BE53}"/>
              </a:ext>
            </a:extLst>
          </p:cNvPr>
          <p:cNvCxnSpPr>
            <a:stCxn id="31" idx="3"/>
            <a:endCxn id="67" idx="1"/>
          </p:cNvCxnSpPr>
          <p:nvPr/>
        </p:nvCxnSpPr>
        <p:spPr>
          <a:xfrm>
            <a:off x="4445607" y="1870907"/>
            <a:ext cx="7796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모서리가 둥근 직사각형 80">
            <a:extLst>
              <a:ext uri="{FF2B5EF4-FFF2-40B4-BE49-F238E27FC236}">
                <a16:creationId xmlns:a16="http://schemas.microsoft.com/office/drawing/2014/main" id="{D5646ECA-A40D-45AA-8230-C4F3E81B18EE}"/>
              </a:ext>
            </a:extLst>
          </p:cNvPr>
          <p:cNvSpPr/>
          <p:nvPr/>
        </p:nvSpPr>
        <p:spPr>
          <a:xfrm>
            <a:off x="8468714" y="2491509"/>
            <a:ext cx="2191039" cy="873685"/>
          </a:xfrm>
          <a:prstGeom prst="roundRect">
            <a:avLst>
              <a:gd name="adj" fmla="val 1160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39B568D-A00E-4690-B830-3703C0E127E4}"/>
              </a:ext>
            </a:extLst>
          </p:cNvPr>
          <p:cNvSpPr/>
          <p:nvPr/>
        </p:nvSpPr>
        <p:spPr>
          <a:xfrm>
            <a:off x="5225265" y="1636907"/>
            <a:ext cx="900000" cy="4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900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로비</a:t>
            </a:r>
            <a:endParaRPr lang="ko-KR" altLang="en-US" sz="9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다이아몬드 68">
            <a:extLst>
              <a:ext uri="{FF2B5EF4-FFF2-40B4-BE49-F238E27FC236}">
                <a16:creationId xmlns:a16="http://schemas.microsoft.com/office/drawing/2014/main" id="{71BA2571-34D0-4BE9-A175-FA67305CA961}"/>
              </a:ext>
            </a:extLst>
          </p:cNvPr>
          <p:cNvSpPr/>
          <p:nvPr/>
        </p:nvSpPr>
        <p:spPr>
          <a:xfrm>
            <a:off x="6834343" y="1564907"/>
            <a:ext cx="1260000" cy="612000"/>
          </a:xfrm>
          <a:prstGeom prst="diamond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300"/>
              </a:lnSpc>
            </a:pPr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로비 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39B568D-A00E-4690-B830-3703C0E127E4}"/>
              </a:ext>
            </a:extLst>
          </p:cNvPr>
          <p:cNvSpPr/>
          <p:nvPr/>
        </p:nvSpPr>
        <p:spPr>
          <a:xfrm>
            <a:off x="9114234" y="1636907"/>
            <a:ext cx="900000" cy="4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900" dirty="0" err="1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게임방</a:t>
            </a:r>
            <a:r>
              <a:rPr lang="ko-KR" altLang="en-US" sz="900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생성</a:t>
            </a:r>
            <a:endParaRPr lang="ko-KR" altLang="en-US" sz="9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43C7B88-62BF-455C-84E4-92710089BE53}"/>
              </a:ext>
            </a:extLst>
          </p:cNvPr>
          <p:cNvCxnSpPr>
            <a:stCxn id="69" idx="3"/>
            <a:endCxn id="82" idx="1"/>
          </p:cNvCxnSpPr>
          <p:nvPr/>
        </p:nvCxnSpPr>
        <p:spPr>
          <a:xfrm>
            <a:off x="8094343" y="1870907"/>
            <a:ext cx="1019891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43C7B88-62BF-455C-84E4-92710089BE53}"/>
              </a:ext>
            </a:extLst>
          </p:cNvPr>
          <p:cNvCxnSpPr>
            <a:stCxn id="69" idx="2"/>
            <a:endCxn id="93" idx="0"/>
          </p:cNvCxnSpPr>
          <p:nvPr/>
        </p:nvCxnSpPr>
        <p:spPr>
          <a:xfrm>
            <a:off x="7464343" y="2176907"/>
            <a:ext cx="0" cy="449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3C7B88-62BF-455C-84E4-92710089BE53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>
            <a:off x="6125265" y="1870907"/>
            <a:ext cx="709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B7C2423-DE50-405F-B769-D2897E7E1596}"/>
              </a:ext>
            </a:extLst>
          </p:cNvPr>
          <p:cNvSpPr/>
          <p:nvPr/>
        </p:nvSpPr>
        <p:spPr>
          <a:xfrm>
            <a:off x="7014343" y="2626699"/>
            <a:ext cx="900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endParaRPr lang="ko-KR" altLang="en-US" sz="9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43C7B88-62BF-455C-84E4-92710089BE53}"/>
              </a:ext>
            </a:extLst>
          </p:cNvPr>
          <p:cNvCxnSpPr>
            <a:stCxn id="82" idx="2"/>
            <a:endCxn id="86" idx="0"/>
          </p:cNvCxnSpPr>
          <p:nvPr/>
        </p:nvCxnSpPr>
        <p:spPr>
          <a:xfrm>
            <a:off x="9564234" y="2104907"/>
            <a:ext cx="0" cy="386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47A0069-DFFC-450F-8CC6-2FF9D9069FB8}"/>
              </a:ext>
            </a:extLst>
          </p:cNvPr>
          <p:cNvSpPr/>
          <p:nvPr/>
        </p:nvSpPr>
        <p:spPr>
          <a:xfrm>
            <a:off x="8639009" y="2690149"/>
            <a:ext cx="900000" cy="46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900" dirty="0" err="1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게임방</a:t>
            </a:r>
            <a:r>
              <a:rPr lang="ko-KR" altLang="en-US" sz="900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이름 </a:t>
            </a:r>
            <a:endParaRPr lang="ko-KR" altLang="en-US" sz="9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47A0069-DFFC-450F-8CC6-2FF9D9069FB8}"/>
              </a:ext>
            </a:extLst>
          </p:cNvPr>
          <p:cNvSpPr/>
          <p:nvPr/>
        </p:nvSpPr>
        <p:spPr>
          <a:xfrm>
            <a:off x="9594893" y="2690149"/>
            <a:ext cx="900000" cy="46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900" dirty="0" err="1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참여인원</a:t>
            </a:r>
            <a:endParaRPr lang="ko-KR" altLang="en-US" sz="9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43C7B88-62BF-455C-84E4-92710089BE53}"/>
              </a:ext>
            </a:extLst>
          </p:cNvPr>
          <p:cNvCxnSpPr>
            <a:stCxn id="104" idx="1"/>
            <a:endCxn id="94" idx="3"/>
          </p:cNvCxnSpPr>
          <p:nvPr/>
        </p:nvCxnSpPr>
        <p:spPr>
          <a:xfrm flipH="1">
            <a:off x="7985491" y="2924149"/>
            <a:ext cx="653518" cy="1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35340B65-310C-49E8-B02B-0C1F19966BDD}"/>
              </a:ext>
            </a:extLst>
          </p:cNvPr>
          <p:cNvSpPr txBox="1"/>
          <p:nvPr/>
        </p:nvSpPr>
        <p:spPr>
          <a:xfrm>
            <a:off x="8535465" y="2231913"/>
            <a:ext cx="1206533" cy="2446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게임 방 생성 창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다이아몬드 107">
            <a:extLst>
              <a:ext uri="{FF2B5EF4-FFF2-40B4-BE49-F238E27FC236}">
                <a16:creationId xmlns:a16="http://schemas.microsoft.com/office/drawing/2014/main" id="{71BA2571-34D0-4BE9-A175-FA67305CA961}"/>
              </a:ext>
            </a:extLst>
          </p:cNvPr>
          <p:cNvSpPr/>
          <p:nvPr/>
        </p:nvSpPr>
        <p:spPr>
          <a:xfrm>
            <a:off x="6834343" y="3472751"/>
            <a:ext cx="1260000" cy="612000"/>
          </a:xfrm>
          <a:prstGeom prst="diamond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300"/>
              </a:lnSpc>
            </a:pPr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인원 </a:t>
            </a:r>
            <a:r>
              <a:rPr lang="en-US" altLang="ko-KR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&gt;= 3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843C7B88-62BF-455C-84E4-92710089BE53}"/>
              </a:ext>
            </a:extLst>
          </p:cNvPr>
          <p:cNvCxnSpPr>
            <a:endCxn id="108" idx="0"/>
          </p:cNvCxnSpPr>
          <p:nvPr/>
        </p:nvCxnSpPr>
        <p:spPr>
          <a:xfrm>
            <a:off x="7464343" y="3094699"/>
            <a:ext cx="0" cy="378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75ED892-8939-495B-8DAD-222CC37DAE3D}"/>
              </a:ext>
            </a:extLst>
          </p:cNvPr>
          <p:cNvSpPr/>
          <p:nvPr/>
        </p:nvSpPr>
        <p:spPr>
          <a:xfrm>
            <a:off x="7085491" y="2691345"/>
            <a:ext cx="900000" cy="4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900" dirty="0" err="1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게임방</a:t>
            </a:r>
            <a:r>
              <a:rPr lang="ko-KR" altLang="en-US" sz="900" dirty="0" smtClea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선택</a:t>
            </a:r>
            <a:endParaRPr lang="ko-KR" altLang="en-US" sz="9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43C7B88-62BF-455C-84E4-92710089BE53}"/>
              </a:ext>
            </a:extLst>
          </p:cNvPr>
          <p:cNvCxnSpPr>
            <a:stCxn id="108" idx="1"/>
            <a:endCxn id="125" idx="3"/>
          </p:cNvCxnSpPr>
          <p:nvPr/>
        </p:nvCxnSpPr>
        <p:spPr>
          <a:xfrm rot="10800000">
            <a:off x="4445607" y="2995755"/>
            <a:ext cx="2388736" cy="782997"/>
          </a:xfrm>
          <a:prstGeom prst="bentConnector3">
            <a:avLst>
              <a:gd name="adj1" fmla="val 1283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5830EAA-A9C1-48A3-9C94-C2D18DD93F9C}"/>
              </a:ext>
            </a:extLst>
          </p:cNvPr>
          <p:cNvSpPr/>
          <p:nvPr/>
        </p:nvSpPr>
        <p:spPr>
          <a:xfrm>
            <a:off x="8662643" y="3544751"/>
            <a:ext cx="900000" cy="467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300"/>
              </a:lnSpc>
            </a:pPr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대기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843C7B88-62BF-455C-84E4-92710089BE53}"/>
              </a:ext>
            </a:extLst>
          </p:cNvPr>
          <p:cNvCxnSpPr>
            <a:stCxn id="108" idx="3"/>
            <a:endCxn id="114" idx="1"/>
          </p:cNvCxnSpPr>
          <p:nvPr/>
        </p:nvCxnSpPr>
        <p:spPr>
          <a:xfrm>
            <a:off x="8094343" y="3778751"/>
            <a:ext cx="5683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661124DB-C117-4CE5-85D8-6BB8831EBE32}"/>
              </a:ext>
            </a:extLst>
          </p:cNvPr>
          <p:cNvSpPr txBox="1"/>
          <p:nvPr/>
        </p:nvSpPr>
        <p:spPr>
          <a:xfrm>
            <a:off x="7900369" y="1524979"/>
            <a:ext cx="12122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 algn="ctr"/>
            <a:r>
              <a:rPr lang="ko-KR" altLang="en-US" sz="9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게임방이</a:t>
            </a:r>
            <a:r>
              <a:rPr lang="ko-KR" altLang="en-US" sz="9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없거나</a:t>
            </a:r>
            <a:endParaRPr lang="en-US" altLang="ko-KR" sz="9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 algn="ctr"/>
            <a:r>
              <a:rPr lang="ko-KR" altLang="en-US" sz="9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새로 만들기</a:t>
            </a:r>
            <a:endParaRPr lang="en-US" altLang="ko-KR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61124DB-C117-4CE5-85D8-6BB8831EBE32}"/>
              </a:ext>
            </a:extLst>
          </p:cNvPr>
          <p:cNvSpPr txBox="1"/>
          <p:nvPr/>
        </p:nvSpPr>
        <p:spPr>
          <a:xfrm>
            <a:off x="7706113" y="3415720"/>
            <a:ext cx="12122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 algn="ctr"/>
            <a:r>
              <a:rPr lang="ko-KR" altLang="en-US" sz="9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 인원이 </a:t>
            </a:r>
            <a:endParaRPr lang="en-US" altLang="ko-KR" sz="9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 algn="ctr"/>
            <a:r>
              <a:rPr lang="en-US" altLang="ko-KR" sz="9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9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 미만</a:t>
            </a:r>
            <a:endParaRPr lang="en-US" altLang="ko-KR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5830EAA-A9C1-48A3-9C94-C2D18DD93F9C}"/>
              </a:ext>
            </a:extLst>
          </p:cNvPr>
          <p:cNvSpPr/>
          <p:nvPr/>
        </p:nvSpPr>
        <p:spPr>
          <a:xfrm>
            <a:off x="3545607" y="2761754"/>
            <a:ext cx="900000" cy="467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300"/>
              </a:lnSpc>
            </a:pPr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시작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9" name="꺾인 연결선 170">
            <a:extLst>
              <a:ext uri="{FF2B5EF4-FFF2-40B4-BE49-F238E27FC236}">
                <a16:creationId xmlns:a16="http://schemas.microsoft.com/office/drawing/2014/main" id="{B53A5D05-8A28-43F9-BC3B-F265E88FA6F7}"/>
              </a:ext>
            </a:extLst>
          </p:cNvPr>
          <p:cNvCxnSpPr>
            <a:cxnSpLocks/>
            <a:stCxn id="114" idx="2"/>
            <a:endCxn id="108" idx="2"/>
          </p:cNvCxnSpPr>
          <p:nvPr/>
        </p:nvCxnSpPr>
        <p:spPr>
          <a:xfrm rot="5400000">
            <a:off x="8252493" y="3224600"/>
            <a:ext cx="72001" cy="1648300"/>
          </a:xfrm>
          <a:prstGeom prst="bentConnector3">
            <a:avLst>
              <a:gd name="adj1" fmla="val 417496"/>
            </a:avLst>
          </a:prstGeom>
          <a:ln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5830EAA-A9C1-48A3-9C94-C2D18DD93F9C}"/>
              </a:ext>
            </a:extLst>
          </p:cNvPr>
          <p:cNvSpPr/>
          <p:nvPr/>
        </p:nvSpPr>
        <p:spPr>
          <a:xfrm>
            <a:off x="8662643" y="4915513"/>
            <a:ext cx="900000" cy="467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300"/>
              </a:lnSpc>
            </a:pPr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나가기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843C7B88-62BF-455C-84E4-92710089BE53}"/>
              </a:ext>
            </a:extLst>
          </p:cNvPr>
          <p:cNvCxnSpPr>
            <a:stCxn id="114" idx="3"/>
            <a:endCxn id="134" idx="3"/>
          </p:cNvCxnSpPr>
          <p:nvPr/>
        </p:nvCxnSpPr>
        <p:spPr>
          <a:xfrm>
            <a:off x="9562643" y="3778751"/>
            <a:ext cx="12700" cy="1370762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5830EAA-A9C1-48A3-9C94-C2D18DD93F9C}"/>
              </a:ext>
            </a:extLst>
          </p:cNvPr>
          <p:cNvSpPr/>
          <p:nvPr/>
        </p:nvSpPr>
        <p:spPr>
          <a:xfrm>
            <a:off x="3545607" y="3580751"/>
            <a:ext cx="900000" cy="467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300"/>
              </a:lnSpc>
            </a:pPr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 출제 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" name="다이아몬드 145">
            <a:extLst>
              <a:ext uri="{FF2B5EF4-FFF2-40B4-BE49-F238E27FC236}">
                <a16:creationId xmlns:a16="http://schemas.microsoft.com/office/drawing/2014/main" id="{71BA2571-34D0-4BE9-A175-FA67305CA961}"/>
              </a:ext>
            </a:extLst>
          </p:cNvPr>
          <p:cNvSpPr/>
          <p:nvPr/>
        </p:nvSpPr>
        <p:spPr>
          <a:xfrm>
            <a:off x="3402164" y="4380410"/>
            <a:ext cx="1186886" cy="612000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300"/>
              </a:lnSpc>
            </a:pPr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제한시간 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43C7B88-62BF-455C-84E4-92710089BE53}"/>
              </a:ext>
            </a:extLst>
          </p:cNvPr>
          <p:cNvCxnSpPr>
            <a:stCxn id="125" idx="2"/>
            <a:endCxn id="141" idx="0"/>
          </p:cNvCxnSpPr>
          <p:nvPr/>
        </p:nvCxnSpPr>
        <p:spPr>
          <a:xfrm>
            <a:off x="3995607" y="3229753"/>
            <a:ext cx="0" cy="3509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843C7B88-62BF-455C-84E4-92710089BE53}"/>
              </a:ext>
            </a:extLst>
          </p:cNvPr>
          <p:cNvCxnSpPr>
            <a:stCxn id="141" idx="2"/>
            <a:endCxn id="146" idx="0"/>
          </p:cNvCxnSpPr>
          <p:nvPr/>
        </p:nvCxnSpPr>
        <p:spPr>
          <a:xfrm>
            <a:off x="3995607" y="4048750"/>
            <a:ext cx="0" cy="331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843C7B88-62BF-455C-84E4-92710089BE53}"/>
              </a:ext>
            </a:extLst>
          </p:cNvPr>
          <p:cNvCxnSpPr>
            <a:stCxn id="146" idx="3"/>
            <a:endCxn id="170" idx="1"/>
          </p:cNvCxnSpPr>
          <p:nvPr/>
        </p:nvCxnSpPr>
        <p:spPr>
          <a:xfrm>
            <a:off x="4589050" y="4686410"/>
            <a:ext cx="644256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5830EAA-A9C1-48A3-9C94-C2D18DD93F9C}"/>
              </a:ext>
            </a:extLst>
          </p:cNvPr>
          <p:cNvSpPr/>
          <p:nvPr/>
        </p:nvSpPr>
        <p:spPr>
          <a:xfrm>
            <a:off x="5233306" y="4452410"/>
            <a:ext cx="900000" cy="467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300"/>
              </a:lnSpc>
            </a:pPr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부여 점수 </a:t>
            </a:r>
            <a:r>
              <a:rPr lang="en-US" altLang="ko-KR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== 0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5830EAA-A9C1-48A3-9C94-C2D18DD93F9C}"/>
              </a:ext>
            </a:extLst>
          </p:cNvPr>
          <p:cNvSpPr/>
          <p:nvPr/>
        </p:nvSpPr>
        <p:spPr>
          <a:xfrm>
            <a:off x="2062304" y="5300342"/>
            <a:ext cx="900000" cy="467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300"/>
              </a:lnSpc>
            </a:pPr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 정보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80" name="직선 화살표 연결선 112">
            <a:extLst>
              <a:ext uri="{FF2B5EF4-FFF2-40B4-BE49-F238E27FC236}">
                <a16:creationId xmlns:a16="http://schemas.microsoft.com/office/drawing/2014/main" id="{843C7B88-62BF-455C-84E4-92710089BE53}"/>
              </a:ext>
            </a:extLst>
          </p:cNvPr>
          <p:cNvCxnSpPr>
            <a:stCxn id="170" idx="0"/>
            <a:endCxn id="141" idx="3"/>
          </p:cNvCxnSpPr>
          <p:nvPr/>
        </p:nvCxnSpPr>
        <p:spPr>
          <a:xfrm rot="16200000" flipV="1">
            <a:off x="4745628" y="3514731"/>
            <a:ext cx="637659" cy="123769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5830EAA-A9C1-48A3-9C94-C2D18DD93F9C}"/>
              </a:ext>
            </a:extLst>
          </p:cNvPr>
          <p:cNvSpPr/>
          <p:nvPr/>
        </p:nvSpPr>
        <p:spPr>
          <a:xfrm>
            <a:off x="2066280" y="4452410"/>
            <a:ext cx="900000" cy="467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300"/>
              </a:lnSpc>
            </a:pPr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정답자 </a:t>
            </a:r>
            <a:endParaRPr lang="en-US" altLang="ko-KR" sz="9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ts val="1300"/>
              </a:lnSpc>
            </a:pPr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점수 </a:t>
            </a:r>
            <a:r>
              <a:rPr lang="en-US" altLang="ko-KR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++1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843C7B88-62BF-455C-84E4-92710089BE53}"/>
              </a:ext>
            </a:extLst>
          </p:cNvPr>
          <p:cNvCxnSpPr>
            <a:stCxn id="146" idx="1"/>
            <a:endCxn id="185" idx="3"/>
          </p:cNvCxnSpPr>
          <p:nvPr/>
        </p:nvCxnSpPr>
        <p:spPr>
          <a:xfrm flipH="1">
            <a:off x="2966280" y="4686410"/>
            <a:ext cx="4358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12">
            <a:extLst>
              <a:ext uri="{FF2B5EF4-FFF2-40B4-BE49-F238E27FC236}">
                <a16:creationId xmlns:a16="http://schemas.microsoft.com/office/drawing/2014/main" id="{843C7B88-62BF-455C-84E4-92710089BE53}"/>
              </a:ext>
            </a:extLst>
          </p:cNvPr>
          <p:cNvCxnSpPr>
            <a:stCxn id="185" idx="0"/>
            <a:endCxn id="141" idx="1"/>
          </p:cNvCxnSpPr>
          <p:nvPr/>
        </p:nvCxnSpPr>
        <p:spPr>
          <a:xfrm rot="5400000" flipH="1" flipV="1">
            <a:off x="2712114" y="3618918"/>
            <a:ext cx="637659" cy="10293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5830EAA-A9C1-48A3-9C94-C2D18DD93F9C}"/>
              </a:ext>
            </a:extLst>
          </p:cNvPr>
          <p:cNvSpPr/>
          <p:nvPr/>
        </p:nvSpPr>
        <p:spPr>
          <a:xfrm>
            <a:off x="2062304" y="3560565"/>
            <a:ext cx="900000" cy="467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300"/>
              </a:lnSpc>
            </a:pPr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출제자 변경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A5830EAA-A9C1-48A3-9C94-C2D18DD93F9C}"/>
              </a:ext>
            </a:extLst>
          </p:cNvPr>
          <p:cNvSpPr/>
          <p:nvPr/>
        </p:nvSpPr>
        <p:spPr>
          <a:xfrm>
            <a:off x="5233306" y="3560565"/>
            <a:ext cx="900000" cy="467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300"/>
              </a:lnSpc>
            </a:pPr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출제자 변경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843C7B88-62BF-455C-84E4-92710089BE53}"/>
              </a:ext>
            </a:extLst>
          </p:cNvPr>
          <p:cNvCxnSpPr>
            <a:stCxn id="185" idx="2"/>
            <a:endCxn id="175" idx="0"/>
          </p:cNvCxnSpPr>
          <p:nvPr/>
        </p:nvCxnSpPr>
        <p:spPr>
          <a:xfrm flipH="1">
            <a:off x="2512304" y="4920409"/>
            <a:ext cx="3976" cy="3799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A5830EAA-A9C1-48A3-9C94-C2D18DD93F9C}"/>
              </a:ext>
            </a:extLst>
          </p:cNvPr>
          <p:cNvSpPr/>
          <p:nvPr/>
        </p:nvSpPr>
        <p:spPr>
          <a:xfrm>
            <a:off x="3545607" y="5300342"/>
            <a:ext cx="900000" cy="467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300"/>
              </a:lnSpc>
            </a:pPr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순위 정렬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843C7B88-62BF-455C-84E4-92710089BE53}"/>
              </a:ext>
            </a:extLst>
          </p:cNvPr>
          <p:cNvCxnSpPr>
            <a:stCxn id="175" idx="3"/>
            <a:endCxn id="217" idx="1"/>
          </p:cNvCxnSpPr>
          <p:nvPr/>
        </p:nvCxnSpPr>
        <p:spPr>
          <a:xfrm>
            <a:off x="2962304" y="5534342"/>
            <a:ext cx="5833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843C7B88-62BF-455C-84E4-92710089BE53}"/>
              </a:ext>
            </a:extLst>
          </p:cNvPr>
          <p:cNvCxnSpPr>
            <a:endCxn id="134" idx="1"/>
          </p:cNvCxnSpPr>
          <p:nvPr/>
        </p:nvCxnSpPr>
        <p:spPr>
          <a:xfrm>
            <a:off x="6716610" y="5149512"/>
            <a:ext cx="194603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60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86E08BC-3698-4D8C-A5BC-0CAE775A0400}"/>
              </a:ext>
            </a:extLst>
          </p:cNvPr>
          <p:cNvSpPr/>
          <p:nvPr/>
        </p:nvSpPr>
        <p:spPr>
          <a:xfrm>
            <a:off x="845127" y="961292"/>
            <a:ext cx="10892782" cy="5355532"/>
          </a:xfrm>
          <a:prstGeom prst="roundRect">
            <a:avLst>
              <a:gd name="adj" fmla="val 7744"/>
            </a:avLst>
          </a:prstGeom>
          <a:pattFill prst="dkUpDiag">
            <a:fgClr>
              <a:schemeClr val="bg1">
                <a:lumMod val="95000"/>
              </a:schemeClr>
            </a:fgClr>
            <a:bgClr>
              <a:srgbClr val="EAEAEA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</a:rPr>
              <a:t>프로그램 화면</a:t>
            </a:r>
            <a:endParaRPr lang="ko-KR" altLang="en-US" dirty="0">
              <a:latin typeface="나눔고딕 ExtraBold" panose="020D0904000000000000" pitchFamily="50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392BA0D6-E073-4B71-BA0A-7FA3D41C7FF9}"/>
              </a:ext>
            </a:extLst>
          </p:cNvPr>
          <p:cNvSpPr/>
          <p:nvPr/>
        </p:nvSpPr>
        <p:spPr>
          <a:xfrm>
            <a:off x="459116" y="660653"/>
            <a:ext cx="3282460" cy="552328"/>
          </a:xfrm>
          <a:prstGeom prst="roundRect">
            <a:avLst>
              <a:gd name="adj" fmla="val 30634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US" altLang="ko-KR" sz="1600" b="1" dirty="0" smtClean="0">
                <a:solidFill>
                  <a:schemeClr val="bg1">
                    <a:lumMod val="95000"/>
                  </a:schemeClr>
                </a:solidFill>
              </a:rPr>
              <a:t>1. 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닉네임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모서리가 둥근 직사각형 7">
            <a:extLst>
              <a:ext uri="{FF2B5EF4-FFF2-40B4-BE49-F238E27FC236}">
                <a16:creationId xmlns:a16="http://schemas.microsoft.com/office/drawing/2014/main" id="{ECF8B3E4-5505-4139-B074-45266E2EDEDE}"/>
              </a:ext>
            </a:extLst>
          </p:cNvPr>
          <p:cNvSpPr/>
          <p:nvPr/>
        </p:nvSpPr>
        <p:spPr>
          <a:xfrm>
            <a:off x="7650970" y="1212981"/>
            <a:ext cx="3735738" cy="4856125"/>
          </a:xfrm>
          <a:prstGeom prst="roundRect">
            <a:avLst>
              <a:gd name="adj" fmla="val 57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CB5D0C-A990-4437-82AC-4A72421A72C0}"/>
              </a:ext>
            </a:extLst>
          </p:cNvPr>
          <p:cNvSpPr txBox="1"/>
          <p:nvPr/>
        </p:nvSpPr>
        <p:spPr>
          <a:xfrm>
            <a:off x="7748072" y="1212981"/>
            <a:ext cx="354525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접속창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닉네임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입력필드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접속 버튼 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69" y="2049916"/>
            <a:ext cx="4724400" cy="2838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11E080F4-FB87-46B0-9812-6E31034A3637}"/>
              </a:ext>
            </a:extLst>
          </p:cNvPr>
          <p:cNvSpPr/>
          <p:nvPr/>
        </p:nvSpPr>
        <p:spPr>
          <a:xfrm>
            <a:off x="3264289" y="3692267"/>
            <a:ext cx="261282" cy="261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1E080F4-FB87-46B0-9812-6E31034A3637}"/>
              </a:ext>
            </a:extLst>
          </p:cNvPr>
          <p:cNvSpPr/>
          <p:nvPr/>
        </p:nvSpPr>
        <p:spPr>
          <a:xfrm>
            <a:off x="4970350" y="3692267"/>
            <a:ext cx="261282" cy="261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14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86E08BC-3698-4D8C-A5BC-0CAE775A0400}"/>
              </a:ext>
            </a:extLst>
          </p:cNvPr>
          <p:cNvSpPr/>
          <p:nvPr/>
        </p:nvSpPr>
        <p:spPr>
          <a:xfrm>
            <a:off x="845127" y="961292"/>
            <a:ext cx="10892782" cy="5355532"/>
          </a:xfrm>
          <a:prstGeom prst="roundRect">
            <a:avLst>
              <a:gd name="adj" fmla="val 7744"/>
            </a:avLst>
          </a:prstGeom>
          <a:pattFill prst="dkUpDiag">
            <a:fgClr>
              <a:schemeClr val="bg1">
                <a:lumMod val="95000"/>
              </a:schemeClr>
            </a:fgClr>
            <a:bgClr>
              <a:srgbClr val="EAEAEA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</a:rPr>
              <a:t>프로그램 화면</a:t>
            </a:r>
            <a:endParaRPr lang="ko-KR" altLang="en-US" dirty="0">
              <a:latin typeface="나눔고딕 ExtraBold" panose="020D0904000000000000" pitchFamily="50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392BA0D6-E073-4B71-BA0A-7FA3D41C7FF9}"/>
              </a:ext>
            </a:extLst>
          </p:cNvPr>
          <p:cNvSpPr/>
          <p:nvPr/>
        </p:nvSpPr>
        <p:spPr>
          <a:xfrm>
            <a:off x="459116" y="660653"/>
            <a:ext cx="3282460" cy="552328"/>
          </a:xfrm>
          <a:prstGeom prst="roundRect">
            <a:avLst>
              <a:gd name="adj" fmla="val 30634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US" altLang="ko-KR" sz="1600" b="1" dirty="0" smtClean="0">
                <a:solidFill>
                  <a:schemeClr val="bg1">
                    <a:lumMod val="95000"/>
                  </a:schemeClr>
                </a:solidFill>
              </a:rPr>
              <a:t>2. 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로비</a:t>
            </a:r>
            <a:r>
              <a:rPr lang="en-US" altLang="ko-KR" sz="1600" b="1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대기실</a:t>
            </a:r>
            <a:r>
              <a:rPr lang="en-US" altLang="ko-KR" sz="1600" b="1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모서리가 둥근 직사각형 7">
            <a:extLst>
              <a:ext uri="{FF2B5EF4-FFF2-40B4-BE49-F238E27FC236}">
                <a16:creationId xmlns:a16="http://schemas.microsoft.com/office/drawing/2014/main" id="{ECF8B3E4-5505-4139-B074-45266E2EDEDE}"/>
              </a:ext>
            </a:extLst>
          </p:cNvPr>
          <p:cNvSpPr/>
          <p:nvPr/>
        </p:nvSpPr>
        <p:spPr>
          <a:xfrm>
            <a:off x="7650970" y="1212981"/>
            <a:ext cx="3735738" cy="4856125"/>
          </a:xfrm>
          <a:prstGeom prst="roundRect">
            <a:avLst>
              <a:gd name="adj" fmla="val 57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CB5D0C-A990-4437-82AC-4A72421A72C0}"/>
              </a:ext>
            </a:extLst>
          </p:cNvPr>
          <p:cNvSpPr txBox="1"/>
          <p:nvPr/>
        </p:nvSpPr>
        <p:spPr>
          <a:xfrm>
            <a:off x="7748072" y="1212981"/>
            <a:ext cx="354525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로비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생성된 방에 참여하기 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새로운 게임 방 만들기 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로비 나가기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방 목록 리스트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생성된 방 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523" y="1325656"/>
            <a:ext cx="5867400" cy="4743450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09FA1DD4-A705-42D8-ADA1-CF5E0877F418}"/>
              </a:ext>
            </a:extLst>
          </p:cNvPr>
          <p:cNvSpPr/>
          <p:nvPr/>
        </p:nvSpPr>
        <p:spPr>
          <a:xfrm>
            <a:off x="1111068" y="2103312"/>
            <a:ext cx="261282" cy="261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FD7DC48-33A4-4DCE-8C91-4084B2EEB371}"/>
              </a:ext>
            </a:extLst>
          </p:cNvPr>
          <p:cNvSpPr/>
          <p:nvPr/>
        </p:nvSpPr>
        <p:spPr>
          <a:xfrm>
            <a:off x="4006178" y="3790047"/>
            <a:ext cx="261282" cy="261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5428057-F180-4036-A0D1-301412A2BB12}"/>
              </a:ext>
            </a:extLst>
          </p:cNvPr>
          <p:cNvSpPr/>
          <p:nvPr/>
        </p:nvSpPr>
        <p:spPr>
          <a:xfrm>
            <a:off x="5466607" y="1442379"/>
            <a:ext cx="261282" cy="261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D197439-9D30-4625-9298-E0AF4323DC4C}"/>
              </a:ext>
            </a:extLst>
          </p:cNvPr>
          <p:cNvSpPr/>
          <p:nvPr/>
        </p:nvSpPr>
        <p:spPr>
          <a:xfrm>
            <a:off x="6311777" y="1442379"/>
            <a:ext cx="261282" cy="261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1E080F4-FB87-46B0-9812-6E31034A3637}"/>
              </a:ext>
            </a:extLst>
          </p:cNvPr>
          <p:cNvSpPr/>
          <p:nvPr/>
        </p:nvSpPr>
        <p:spPr>
          <a:xfrm>
            <a:off x="4454822" y="1442379"/>
            <a:ext cx="261282" cy="261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59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86E08BC-3698-4D8C-A5BC-0CAE775A0400}"/>
              </a:ext>
            </a:extLst>
          </p:cNvPr>
          <p:cNvSpPr/>
          <p:nvPr/>
        </p:nvSpPr>
        <p:spPr>
          <a:xfrm>
            <a:off x="845127" y="961292"/>
            <a:ext cx="10892782" cy="5355532"/>
          </a:xfrm>
          <a:prstGeom prst="roundRect">
            <a:avLst>
              <a:gd name="adj" fmla="val 7744"/>
            </a:avLst>
          </a:prstGeom>
          <a:pattFill prst="dkUpDiag">
            <a:fgClr>
              <a:schemeClr val="bg1">
                <a:lumMod val="95000"/>
              </a:schemeClr>
            </a:fgClr>
            <a:bgClr>
              <a:srgbClr val="EAEAEA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</a:rPr>
              <a:t>프로그램 화면</a:t>
            </a:r>
            <a:endParaRPr lang="ko-KR" altLang="en-US" dirty="0">
              <a:latin typeface="나눔고딕 ExtraBold" panose="020D0904000000000000" pitchFamily="50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617527" y="6492874"/>
            <a:ext cx="2743200" cy="365125"/>
          </a:xfrm>
        </p:spPr>
        <p:txBody>
          <a:bodyPr/>
          <a:lstStyle/>
          <a:p>
            <a:fld id="{20616150-A54A-4A55-9A46-88453B9062D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392BA0D6-E073-4B71-BA0A-7FA3D41C7FF9}"/>
              </a:ext>
            </a:extLst>
          </p:cNvPr>
          <p:cNvSpPr/>
          <p:nvPr/>
        </p:nvSpPr>
        <p:spPr>
          <a:xfrm>
            <a:off x="459116" y="660653"/>
            <a:ext cx="3282460" cy="552328"/>
          </a:xfrm>
          <a:prstGeom prst="roundRect">
            <a:avLst>
              <a:gd name="adj" fmla="val 30634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US" altLang="ko-KR" sz="1600" b="1" dirty="0" smtClean="0">
                <a:solidFill>
                  <a:schemeClr val="bg1">
                    <a:lumMod val="95000"/>
                  </a:schemeClr>
                </a:solidFill>
              </a:rPr>
              <a:t>2. 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로비</a:t>
            </a:r>
            <a:r>
              <a:rPr lang="en-US" altLang="ko-KR" sz="1600" b="1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대기실</a:t>
            </a:r>
            <a:r>
              <a:rPr lang="en-US" altLang="ko-KR" sz="1600" b="1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모서리가 둥근 직사각형 7">
            <a:extLst>
              <a:ext uri="{FF2B5EF4-FFF2-40B4-BE49-F238E27FC236}">
                <a16:creationId xmlns:a16="http://schemas.microsoft.com/office/drawing/2014/main" id="{ECF8B3E4-5505-4139-B074-45266E2EDEDE}"/>
              </a:ext>
            </a:extLst>
          </p:cNvPr>
          <p:cNvSpPr/>
          <p:nvPr/>
        </p:nvSpPr>
        <p:spPr>
          <a:xfrm>
            <a:off x="7650970" y="1212981"/>
            <a:ext cx="3735738" cy="4856125"/>
          </a:xfrm>
          <a:prstGeom prst="roundRect">
            <a:avLst>
              <a:gd name="adj" fmla="val 57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72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CB5D0C-A990-4437-82AC-4A72421A72C0}"/>
              </a:ext>
            </a:extLst>
          </p:cNvPr>
          <p:cNvSpPr txBox="1"/>
          <p:nvPr/>
        </p:nvSpPr>
        <p:spPr>
          <a:xfrm>
            <a:off x="7748072" y="1212981"/>
            <a:ext cx="35452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새로운 방 만들기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새로운 방 만들기 창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방 제목 입력 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게임 인원 정하기 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최소 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방 만들기 확인 버튼 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방 만들기 취소 버튼 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523" y="1345071"/>
            <a:ext cx="5867400" cy="4743450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11E080F4-FB87-46B0-9812-6E31034A3637}"/>
              </a:ext>
            </a:extLst>
          </p:cNvPr>
          <p:cNvSpPr/>
          <p:nvPr/>
        </p:nvSpPr>
        <p:spPr>
          <a:xfrm>
            <a:off x="3055341" y="3137615"/>
            <a:ext cx="261282" cy="261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1E080F4-FB87-46B0-9812-6E31034A3637}"/>
              </a:ext>
            </a:extLst>
          </p:cNvPr>
          <p:cNvSpPr/>
          <p:nvPr/>
        </p:nvSpPr>
        <p:spPr>
          <a:xfrm>
            <a:off x="3610935" y="3586155"/>
            <a:ext cx="261282" cy="261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1E080F4-FB87-46B0-9812-6E31034A3637}"/>
              </a:ext>
            </a:extLst>
          </p:cNvPr>
          <p:cNvSpPr/>
          <p:nvPr/>
        </p:nvSpPr>
        <p:spPr>
          <a:xfrm>
            <a:off x="4418803" y="4030038"/>
            <a:ext cx="261282" cy="261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1E080F4-FB87-46B0-9812-6E31034A3637}"/>
              </a:ext>
            </a:extLst>
          </p:cNvPr>
          <p:cNvSpPr/>
          <p:nvPr/>
        </p:nvSpPr>
        <p:spPr>
          <a:xfrm>
            <a:off x="3699711" y="4633719"/>
            <a:ext cx="261282" cy="261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1E080F4-FB87-46B0-9812-6E31034A3637}"/>
              </a:ext>
            </a:extLst>
          </p:cNvPr>
          <p:cNvSpPr/>
          <p:nvPr/>
        </p:nvSpPr>
        <p:spPr>
          <a:xfrm>
            <a:off x="4525335" y="4633719"/>
            <a:ext cx="261282" cy="2612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578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000" dirty="0" smtClean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12713</TotalTime>
  <Words>430</Words>
  <Application>Microsoft Office PowerPoint</Application>
  <PresentationFormat>와이드스크린</PresentationFormat>
  <Paragraphs>149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7" baseType="lpstr">
      <vt:lpstr>나눔고딕 ExtraBold</vt:lpstr>
      <vt:lpstr>Calibri</vt:lpstr>
      <vt:lpstr>맑은 고딕</vt:lpstr>
      <vt:lpstr>Wingdings 2</vt:lpstr>
      <vt:lpstr>Arial Black</vt:lpstr>
      <vt:lpstr>Wingdings</vt:lpstr>
      <vt:lpstr>Arial</vt:lpstr>
      <vt:lpstr>Adobe Fan Heiti Std B</vt:lpstr>
      <vt:lpstr>tvN 즐거운이야기 Bold</vt:lpstr>
      <vt:lpstr>MS PGothic</vt:lpstr>
      <vt:lpstr>고도 B</vt:lpstr>
      <vt:lpstr>비비트리손글씨체_B</vt:lpstr>
      <vt:lpstr>나눔고딕</vt:lpstr>
      <vt:lpstr>1_HDOfficeLightV0</vt:lpstr>
      <vt:lpstr>    ketch    uiz</vt:lpstr>
      <vt:lpstr>PowerPoint 프레젠테이션</vt:lpstr>
      <vt:lpstr>개발 환경</vt:lpstr>
      <vt:lpstr>개발 동기와 목적</vt:lpstr>
      <vt:lpstr>시스템 개요</vt:lpstr>
      <vt:lpstr>프로그램 구조</vt:lpstr>
      <vt:lpstr>프로그램 화면</vt:lpstr>
      <vt:lpstr>프로그램 화면</vt:lpstr>
      <vt:lpstr>프로그램 화면</vt:lpstr>
      <vt:lpstr>프로그램 화면</vt:lpstr>
      <vt:lpstr>시연</vt:lpstr>
      <vt:lpstr>에필로그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Steve</dc:creator>
  <cp:lastModifiedBy>Windows User</cp:lastModifiedBy>
  <cp:revision>341</cp:revision>
  <dcterms:created xsi:type="dcterms:W3CDTF">2017-06-05T02:57:18Z</dcterms:created>
  <dcterms:modified xsi:type="dcterms:W3CDTF">2019-08-07T05:46:55Z</dcterms:modified>
</cp:coreProperties>
</file>